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tags/tag33.xml" ContentType="application/vnd.openxmlformats-officedocument.presentationml.tags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1" r:id="rId2"/>
  </p:sldMasterIdLst>
  <p:notesMasterIdLst>
    <p:notesMasterId r:id="rId145"/>
  </p:notesMasterIdLst>
  <p:sldIdLst>
    <p:sldId id="256" r:id="rId3"/>
    <p:sldId id="408" r:id="rId4"/>
    <p:sldId id="395" r:id="rId5"/>
    <p:sldId id="396" r:id="rId6"/>
    <p:sldId id="397" r:id="rId7"/>
    <p:sldId id="398" r:id="rId8"/>
    <p:sldId id="399" r:id="rId9"/>
    <p:sldId id="400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98" r:id="rId20"/>
    <p:sldId id="401" r:id="rId21"/>
    <p:sldId id="269" r:id="rId22"/>
    <p:sldId id="407" r:id="rId23"/>
    <p:sldId id="402" r:id="rId24"/>
    <p:sldId id="403" r:id="rId25"/>
    <p:sldId id="404" r:id="rId26"/>
    <p:sldId id="405" r:id="rId27"/>
    <p:sldId id="270" r:id="rId28"/>
    <p:sldId id="271" r:id="rId29"/>
    <p:sldId id="272" r:id="rId30"/>
    <p:sldId id="273" r:id="rId31"/>
    <p:sldId id="274" r:id="rId32"/>
    <p:sldId id="324" r:id="rId33"/>
    <p:sldId id="275" r:id="rId34"/>
    <p:sldId id="276" r:id="rId35"/>
    <p:sldId id="277" r:id="rId36"/>
    <p:sldId id="394" r:id="rId37"/>
    <p:sldId id="280" r:id="rId38"/>
    <p:sldId id="287" r:id="rId39"/>
    <p:sldId id="406" r:id="rId40"/>
    <p:sldId id="282" r:id="rId41"/>
    <p:sldId id="283" r:id="rId42"/>
    <p:sldId id="284" r:id="rId43"/>
    <p:sldId id="285" r:id="rId44"/>
    <p:sldId id="286" r:id="rId45"/>
    <p:sldId id="288" r:id="rId46"/>
    <p:sldId id="289" r:id="rId47"/>
    <p:sldId id="290" r:id="rId48"/>
    <p:sldId id="291" r:id="rId49"/>
    <p:sldId id="292" r:id="rId50"/>
    <p:sldId id="293" r:id="rId51"/>
    <p:sldId id="294" r:id="rId52"/>
    <p:sldId id="295" r:id="rId53"/>
    <p:sldId id="296" r:id="rId54"/>
    <p:sldId id="297" r:id="rId55"/>
    <p:sldId id="379" r:id="rId56"/>
    <p:sldId id="299" r:id="rId57"/>
    <p:sldId id="300" r:id="rId58"/>
    <p:sldId id="301" r:id="rId59"/>
    <p:sldId id="303" r:id="rId60"/>
    <p:sldId id="304" r:id="rId61"/>
    <p:sldId id="305" r:id="rId62"/>
    <p:sldId id="306" r:id="rId63"/>
    <p:sldId id="307" r:id="rId64"/>
    <p:sldId id="308" r:id="rId65"/>
    <p:sldId id="310" r:id="rId66"/>
    <p:sldId id="311" r:id="rId67"/>
    <p:sldId id="312" r:id="rId68"/>
    <p:sldId id="313" r:id="rId69"/>
    <p:sldId id="314" r:id="rId70"/>
    <p:sldId id="315" r:id="rId71"/>
    <p:sldId id="316" r:id="rId72"/>
    <p:sldId id="317" r:id="rId73"/>
    <p:sldId id="318" r:id="rId74"/>
    <p:sldId id="319" r:id="rId75"/>
    <p:sldId id="320" r:id="rId76"/>
    <p:sldId id="321" r:id="rId77"/>
    <p:sldId id="322" r:id="rId78"/>
    <p:sldId id="323" r:id="rId79"/>
    <p:sldId id="325" r:id="rId80"/>
    <p:sldId id="326" r:id="rId81"/>
    <p:sldId id="329" r:id="rId82"/>
    <p:sldId id="330" r:id="rId83"/>
    <p:sldId id="331" r:id="rId84"/>
    <p:sldId id="332" r:id="rId85"/>
    <p:sldId id="333" r:id="rId86"/>
    <p:sldId id="334" r:id="rId87"/>
    <p:sldId id="335" r:id="rId88"/>
    <p:sldId id="336" r:id="rId89"/>
    <p:sldId id="337" r:id="rId90"/>
    <p:sldId id="338" r:id="rId91"/>
    <p:sldId id="339" r:id="rId92"/>
    <p:sldId id="340" r:id="rId93"/>
    <p:sldId id="341" r:id="rId94"/>
    <p:sldId id="342" r:id="rId95"/>
    <p:sldId id="343" r:id="rId96"/>
    <p:sldId id="344" r:id="rId97"/>
    <p:sldId id="345" r:id="rId98"/>
    <p:sldId id="346" r:id="rId99"/>
    <p:sldId id="347" r:id="rId100"/>
    <p:sldId id="348" r:id="rId101"/>
    <p:sldId id="349" r:id="rId102"/>
    <p:sldId id="350" r:id="rId103"/>
    <p:sldId id="351" r:id="rId104"/>
    <p:sldId id="352" r:id="rId105"/>
    <p:sldId id="353" r:id="rId106"/>
    <p:sldId id="354" r:id="rId107"/>
    <p:sldId id="355" r:id="rId108"/>
    <p:sldId id="356" r:id="rId109"/>
    <p:sldId id="357" r:id="rId110"/>
    <p:sldId id="358" r:id="rId111"/>
    <p:sldId id="359" r:id="rId112"/>
    <p:sldId id="360" r:id="rId113"/>
    <p:sldId id="361" r:id="rId114"/>
    <p:sldId id="362" r:id="rId115"/>
    <p:sldId id="363" r:id="rId116"/>
    <p:sldId id="364" r:id="rId117"/>
    <p:sldId id="365" r:id="rId118"/>
    <p:sldId id="381" r:id="rId119"/>
    <p:sldId id="382" r:id="rId120"/>
    <p:sldId id="384" r:id="rId121"/>
    <p:sldId id="385" r:id="rId122"/>
    <p:sldId id="386" r:id="rId123"/>
    <p:sldId id="387" r:id="rId124"/>
    <p:sldId id="388" r:id="rId125"/>
    <p:sldId id="389" r:id="rId126"/>
    <p:sldId id="390" r:id="rId127"/>
    <p:sldId id="391" r:id="rId128"/>
    <p:sldId id="392" r:id="rId129"/>
    <p:sldId id="410" r:id="rId130"/>
    <p:sldId id="411" r:id="rId131"/>
    <p:sldId id="366" r:id="rId132"/>
    <p:sldId id="367" r:id="rId133"/>
    <p:sldId id="368" r:id="rId134"/>
    <p:sldId id="369" r:id="rId135"/>
    <p:sldId id="370" r:id="rId136"/>
    <p:sldId id="371" r:id="rId137"/>
    <p:sldId id="372" r:id="rId138"/>
    <p:sldId id="373" r:id="rId139"/>
    <p:sldId id="374" r:id="rId140"/>
    <p:sldId id="375" r:id="rId141"/>
    <p:sldId id="376" r:id="rId142"/>
    <p:sldId id="377" r:id="rId143"/>
    <p:sldId id="393" r:id="rId14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1183" autoAdjust="0"/>
  </p:normalViewPr>
  <p:slideViewPr>
    <p:cSldViewPr snapToGrid="0" snapToObjects="1">
      <p:cViewPr varScale="1">
        <p:scale>
          <a:sx n="74" d="100"/>
          <a:sy n="74" d="100"/>
        </p:scale>
        <p:origin x="1555" y="6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63" Type="http://schemas.openxmlformats.org/officeDocument/2006/relationships/slide" Target="slides/slide61.xml"/><Relationship Id="rId84" Type="http://schemas.openxmlformats.org/officeDocument/2006/relationships/slide" Target="slides/slide82.xml"/><Relationship Id="rId138" Type="http://schemas.openxmlformats.org/officeDocument/2006/relationships/slide" Target="slides/slide136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53" Type="http://schemas.openxmlformats.org/officeDocument/2006/relationships/slide" Target="slides/slide51.xml"/><Relationship Id="rId74" Type="http://schemas.openxmlformats.org/officeDocument/2006/relationships/slide" Target="slides/slide72.xml"/><Relationship Id="rId128" Type="http://schemas.openxmlformats.org/officeDocument/2006/relationships/slide" Target="slides/slide126.xml"/><Relationship Id="rId149" Type="http://schemas.openxmlformats.org/officeDocument/2006/relationships/tableStyles" Target="tableStyles.xml"/><Relationship Id="rId5" Type="http://schemas.openxmlformats.org/officeDocument/2006/relationships/slide" Target="slides/slide3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18" Type="http://schemas.openxmlformats.org/officeDocument/2006/relationships/slide" Target="slides/slide116.xml"/><Relationship Id="rId134" Type="http://schemas.openxmlformats.org/officeDocument/2006/relationships/slide" Target="slides/slide132.xml"/><Relationship Id="rId139" Type="http://schemas.openxmlformats.org/officeDocument/2006/relationships/slide" Target="slides/slide137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124" Type="http://schemas.openxmlformats.org/officeDocument/2006/relationships/slide" Target="slides/slide122.xml"/><Relationship Id="rId129" Type="http://schemas.openxmlformats.org/officeDocument/2006/relationships/slide" Target="slides/slide127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40" Type="http://schemas.openxmlformats.org/officeDocument/2006/relationships/slide" Target="slides/slide138.xml"/><Relationship Id="rId14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119" Type="http://schemas.openxmlformats.org/officeDocument/2006/relationships/slide" Target="slides/slide117.xml"/><Relationship Id="rId44" Type="http://schemas.openxmlformats.org/officeDocument/2006/relationships/slide" Target="slides/slide42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130" Type="http://schemas.openxmlformats.org/officeDocument/2006/relationships/slide" Target="slides/slide128.xml"/><Relationship Id="rId135" Type="http://schemas.openxmlformats.org/officeDocument/2006/relationships/slide" Target="slides/slide133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slide" Target="slides/slide118.xml"/><Relationship Id="rId125" Type="http://schemas.openxmlformats.org/officeDocument/2006/relationships/slide" Target="slides/slide123.xml"/><Relationship Id="rId141" Type="http://schemas.openxmlformats.org/officeDocument/2006/relationships/slide" Target="slides/slide139.xml"/><Relationship Id="rId146" Type="http://schemas.openxmlformats.org/officeDocument/2006/relationships/presProps" Target="presProp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131" Type="http://schemas.openxmlformats.org/officeDocument/2006/relationships/slide" Target="slides/slide129.xml"/><Relationship Id="rId136" Type="http://schemas.openxmlformats.org/officeDocument/2006/relationships/slide" Target="slides/slide134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147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142" Type="http://schemas.openxmlformats.org/officeDocument/2006/relationships/slide" Target="slides/slide140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137" Type="http://schemas.openxmlformats.org/officeDocument/2006/relationships/slide" Target="slides/slide13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slide" Target="slides/slide130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27" Type="http://schemas.openxmlformats.org/officeDocument/2006/relationships/slide" Target="slides/slide12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143" Type="http://schemas.openxmlformats.org/officeDocument/2006/relationships/slide" Target="slides/slide141.xml"/><Relationship Id="rId148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26" Type="http://schemas.openxmlformats.org/officeDocument/2006/relationships/slide" Target="slides/slide24.xml"/><Relationship Id="rId47" Type="http://schemas.openxmlformats.org/officeDocument/2006/relationships/slide" Target="slides/slide45.xml"/><Relationship Id="rId68" Type="http://schemas.openxmlformats.org/officeDocument/2006/relationships/slide" Target="slides/slide66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slide" Target="slides/slide131.xml"/><Relationship Id="rId16" Type="http://schemas.openxmlformats.org/officeDocument/2006/relationships/slide" Target="slides/slide14.xml"/><Relationship Id="rId37" Type="http://schemas.openxmlformats.org/officeDocument/2006/relationships/slide" Target="slides/slide35.xml"/><Relationship Id="rId58" Type="http://schemas.openxmlformats.org/officeDocument/2006/relationships/slide" Target="slides/slide56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44" Type="http://schemas.openxmlformats.org/officeDocument/2006/relationships/slide" Target="slides/slide142.xml"/><Relationship Id="rId90" Type="http://schemas.openxmlformats.org/officeDocument/2006/relationships/slide" Target="slides/slide8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D6448D-7614-BB47-8CE6-C3DA0CF4A295}" type="datetimeFigureOut">
              <a:rPr lang="en-US" smtClean="0"/>
              <a:t>7/20/2020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32A887-568A-C545-B474-DE42E5C030A6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957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3B773FF-976A-49A5-899A-B5567000A822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77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863BA4F-A901-4044-B375-C9D155800FEE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878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3A3A05F-E5B6-43F5-91C4-9D67E91E87F2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98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39F8A35-89CA-4FFC-B5BF-B56AEE78A8C1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083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3DEA6A1-8670-4E9A-98B2-507024A29AF0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18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BDF7971-FAE8-4766-BC16-DF6DF9FD9011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493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7FEFB50-1202-4951-AFC0-8C3E7608922A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31FBA77-BE22-4891-A592-9EEA9D68D0D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621962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697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DCEE0DF-1C56-4973-8A0B-5B817F5C28B9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800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0121D00-F060-4AC8-A77E-5B992D96E306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005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105D009-E83A-4ECA-BACF-D3C1E7D759DA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059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CBB0E25-E981-4516-A3C2-83DD797AF1C0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902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4F385E9-67EB-46A8-87AE-1249EAC3B0A2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72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80EEEEF-D401-4EF4-844D-4761CB43A693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824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4A334D0-D0B8-42D9-9D58-6B2587ACE022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029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AE80836-19BF-4C22-A3C5-C3241E9FA8AA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131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23DDADD-6EE9-4901-B29D-3AC01CCF4F46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233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C870B8B-2894-4390-9C41-02865854EA3D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059AB30-F013-43A2-864C-3F3AFE753D4A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059AB30-F013-43A2-864C-3F3AFE753D4A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438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4DA0E31-3F46-4439-8357-5825DAC97E57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541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3DA11C7-B0B7-424A-9130-1F010456E768}" type="slidenum">
              <a:rPr lang="en-US" smtClean="0"/>
              <a:pPr>
                <a:defRPr/>
              </a:pPr>
              <a:t>52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16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2668DC9-B9A7-4B92-AB95-042C2D778AD1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643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80C8AC1-5277-47D6-A7AD-19978E08A17F}" type="slidenum">
              <a:rPr lang="en-US" smtClean="0"/>
              <a:pPr>
                <a:defRPr/>
              </a:pPr>
              <a:t>53</a:t>
            </a:fld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74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EA38B14-A4F2-420D-AB69-5764A11387C3}" type="slidenum">
              <a:rPr lang="en-US" smtClean="0"/>
              <a:pPr>
                <a:defRPr/>
              </a:pPr>
              <a:t>55</a:t>
            </a:fld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848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EE12724-7DED-4F21-BEB3-1CA3E1D4A900}" type="slidenum">
              <a:rPr lang="en-US" smtClean="0"/>
              <a:pPr>
                <a:defRPr/>
              </a:pPr>
              <a:t>57</a:t>
            </a:fld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950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18B3299-39E0-4E1F-A557-22FF1BAB52AD}" type="slidenum">
              <a:rPr lang="en-US" smtClean="0"/>
              <a:pPr>
                <a:defRPr/>
              </a:pPr>
              <a:t>58</a:t>
            </a:fld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053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6CBCA50-D4AD-40CC-9F00-95A64E3BE617}" type="slidenum">
              <a:rPr lang="en-US" smtClean="0"/>
              <a:pPr>
                <a:defRPr/>
              </a:pPr>
              <a:t>59</a:t>
            </a:fld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155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2FE8E11-1383-47F2-8648-B4EF25521E9C}" type="slidenum">
              <a:rPr lang="en-US" smtClean="0"/>
              <a:pPr>
                <a:defRPr/>
              </a:pPr>
              <a:t>60</a:t>
            </a:fld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257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F3BBE88-839E-481F-A058-7130888E2749}" type="slidenum">
              <a:rPr lang="en-US" smtClean="0"/>
              <a:pPr>
                <a:defRPr/>
              </a:pPr>
              <a:t>61</a:t>
            </a:fld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0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74E86E5-1878-4B5F-A4F1-5F523A8EE50D}" type="slidenum">
              <a:rPr lang="en-US" smtClean="0"/>
              <a:pPr>
                <a:defRPr/>
              </a:pPr>
              <a:t>62</a:t>
            </a:fld>
            <a:endParaRPr 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462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FABC768-8DE6-4292-B53A-587DD3557997}" type="slidenum">
              <a:rPr lang="en-US" smtClean="0"/>
              <a:pPr>
                <a:defRPr/>
              </a:pPr>
              <a:t>65</a:t>
            </a:fld>
            <a:endParaRPr 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565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EF1DA1A-E4BE-44A0-BF76-163D8E580682}" type="slidenum">
              <a:rPr lang="en-US" smtClean="0"/>
              <a:pPr>
                <a:defRPr/>
              </a:pPr>
              <a:t>66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4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7FC9ACD-A98B-4785-8A86-C0E8F5083021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08591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667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5C5C487-6683-44F0-9FF3-FD13FA230EC0}" type="slidenum">
              <a:rPr lang="en-US" smtClean="0"/>
              <a:pPr>
                <a:defRPr/>
              </a:pPr>
              <a:t>68</a:t>
            </a:fld>
            <a:endParaRPr 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76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E161589-05C9-46E6-B68E-8045B34C6A9B}" type="slidenum">
              <a:rPr lang="en-US" smtClean="0"/>
              <a:pPr>
                <a:defRPr/>
              </a:pPr>
              <a:t>70</a:t>
            </a:fld>
            <a:endParaRPr 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872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DB26A0A-B9AC-4037-ADF8-ACA79D00DE64}" type="slidenum">
              <a:rPr lang="en-US" smtClean="0"/>
              <a:pPr>
                <a:defRPr/>
              </a:pPr>
              <a:t>71</a:t>
            </a:fld>
            <a:endParaRPr 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974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32B8302-3920-422A-A0A2-B84B3543F23B}" type="slidenum">
              <a:rPr lang="en-US" smtClean="0"/>
              <a:pPr>
                <a:defRPr/>
              </a:pPr>
              <a:t>72</a:t>
            </a:fld>
            <a:endParaRPr 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077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1703097-E633-4B7D-A240-736BBA22A46C}" type="slidenum">
              <a:rPr lang="en-US" smtClean="0"/>
              <a:pPr>
                <a:defRPr/>
              </a:pPr>
              <a:t>73</a:t>
            </a:fld>
            <a:endParaRPr 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179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B786D34-1561-45D7-B000-2168E201B2CE}" type="slidenum">
              <a:rPr lang="en-US" smtClean="0"/>
              <a:pPr>
                <a:defRPr/>
              </a:pPr>
              <a:t>74</a:t>
            </a:fld>
            <a:endParaRPr 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28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437184D-4D01-4CB4-B68B-E3C9A61465E5}" type="slidenum">
              <a:rPr lang="en-US" smtClean="0"/>
              <a:pPr>
                <a:defRPr/>
              </a:pPr>
              <a:t>75</a:t>
            </a:fld>
            <a:endParaRPr 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384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210D443-3639-4683-A7EC-BEDFCBAFE9FE}" type="slidenum">
              <a:rPr lang="en-US" smtClean="0"/>
              <a:pPr>
                <a:defRPr/>
              </a:pPr>
              <a:t>76</a:t>
            </a:fld>
            <a:endParaRPr 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486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D09A8AA-F225-4926-9FC0-A4CA10D53B2C}" type="slidenum">
              <a:rPr lang="en-US" smtClean="0"/>
              <a:pPr>
                <a:defRPr/>
              </a:pPr>
              <a:t>77</a:t>
            </a:fld>
            <a:endParaRPr 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589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DCE9889-C91F-4BF5-8A60-5BBAE16A43A6}" type="slidenum">
              <a:rPr lang="en-US" smtClean="0"/>
              <a:pPr>
                <a:defRPr/>
              </a:pPr>
              <a:t>79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366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396884B-5566-483A-8962-DF84FCB50172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51, 30, 75, 18, 12, 15, 24, 21, 27, 42, 36, 33, 39, 45, 48, 69, 63, 57, 54, 60, 66, 73, 72, 74, 81, 77, 87, 76, 78, 80, 81, 87, 84, 93, 90, 96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32A887-568A-C545-B474-DE42E5C030A6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8860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1F5D963-B8D9-42B0-9C69-2F8D507FDD7F}" type="slidenum">
              <a:rPr lang="en-CA" smtClean="0"/>
              <a:pPr>
                <a:defRPr/>
              </a:pPr>
              <a:t>21</a:t>
            </a:fld>
            <a:endParaRPr lang="en-CA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469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3173484-7A51-4792-B6D9-47E5B6E85C3F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571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75EB48A-0546-4C06-BDEB-F695B334D1DF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673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CA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63CD6FD-7325-4082-9E37-D10BB6E2D44F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619D5-D837-C443-9370-95E88D3929FD}" type="datetimeFigureOut">
              <a:rPr lang="en-US" smtClean="0"/>
              <a:t>7/20/2020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B7D77-6019-5945-B368-0EFF522DD23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619D5-D837-C443-9370-95E88D3929FD}" type="datetimeFigureOut">
              <a:rPr lang="en-US" smtClean="0"/>
              <a:t>7/20/2020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B7D77-6019-5945-B368-0EFF522DD23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619D5-D837-C443-9370-95E88D3929FD}" type="datetimeFigureOut">
              <a:rPr lang="en-US" smtClean="0"/>
              <a:t>7/20/2020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B7D77-6019-5945-B368-0EFF522DD23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048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838200" y="19050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00600" y="19050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</p:spPr>
        <p:txBody>
          <a:bodyPr/>
          <a:lstStyle>
            <a:lvl1pPr>
              <a:buFont typeface="Arial" charset="0"/>
              <a:buNone/>
              <a:defRPr>
                <a:latin typeface="Arial" charset="0"/>
              </a:defRPr>
            </a:lvl1pPr>
          </a:lstStyle>
          <a:p>
            <a:pPr>
              <a:defRPr/>
            </a:pPr>
            <a:fld id="{B9816B34-7C1E-EF4B-A4AB-90BF228F0257}" type="datetime1">
              <a:rPr lang="en-US"/>
              <a:pPr>
                <a:defRPr/>
              </a:pPr>
              <a:t>7/20/2020</a:t>
            </a:fld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1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</p:spPr>
        <p:txBody>
          <a:bodyPr/>
          <a:lstStyle>
            <a:lvl1pPr>
              <a:buFont typeface="Arial" charset="0"/>
              <a:buNone/>
              <a:defRPr>
                <a:latin typeface="Arial" charset="0"/>
              </a:defRPr>
            </a:lvl1pPr>
          </a:lstStyle>
          <a:p>
            <a:pPr>
              <a:defRPr/>
            </a:pPr>
            <a:fld id="{1F454533-B479-0146-A6B2-32FDC31E0B5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635D2-3D7C-3644-9011-2ECCE1874724}" type="datetimeFigureOut">
              <a:rPr lang="en-US" smtClean="0"/>
              <a:t>7/20/2020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C33B4-C27C-1049-835E-5DC148F92F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7775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635D2-3D7C-3644-9011-2ECCE1874724}" type="datetimeFigureOut">
              <a:rPr lang="en-US" smtClean="0"/>
              <a:t>7/20/2020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C33B4-C27C-1049-835E-5DC148F92F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4653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635D2-3D7C-3644-9011-2ECCE1874724}" type="datetimeFigureOut">
              <a:rPr lang="en-US" smtClean="0"/>
              <a:t>7/20/2020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C33B4-C27C-1049-835E-5DC148F92F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4962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635D2-3D7C-3644-9011-2ECCE1874724}" type="datetimeFigureOut">
              <a:rPr lang="en-US" smtClean="0"/>
              <a:t>7/20/2020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C33B4-C27C-1049-835E-5DC148F92F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21972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635D2-3D7C-3644-9011-2ECCE1874724}" type="datetimeFigureOut">
              <a:rPr lang="en-US" smtClean="0"/>
              <a:t>7/20/2020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C33B4-C27C-1049-835E-5DC148F92F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78520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635D2-3D7C-3644-9011-2ECCE1874724}" type="datetimeFigureOut">
              <a:rPr lang="en-US" smtClean="0"/>
              <a:t>7/20/2020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C33B4-C27C-1049-835E-5DC148F92F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87364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635D2-3D7C-3644-9011-2ECCE1874724}" type="datetimeFigureOut">
              <a:rPr lang="en-US" smtClean="0"/>
              <a:t>7/20/2020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C33B4-C27C-1049-835E-5DC148F92F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51449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619D5-D837-C443-9370-95E88D3929FD}" type="datetimeFigureOut">
              <a:rPr lang="en-US" smtClean="0"/>
              <a:t>7/20/2020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B7D77-6019-5945-B368-0EFF522DD23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635D2-3D7C-3644-9011-2ECCE1874724}" type="datetimeFigureOut">
              <a:rPr lang="en-US" smtClean="0"/>
              <a:t>7/20/2020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C33B4-C27C-1049-835E-5DC148F92F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47158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635D2-3D7C-3644-9011-2ECCE1874724}" type="datetimeFigureOut">
              <a:rPr lang="en-US" smtClean="0"/>
              <a:t>7/20/2020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C33B4-C27C-1049-835E-5DC148F92F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7845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635D2-3D7C-3644-9011-2ECCE1874724}" type="datetimeFigureOut">
              <a:rPr lang="en-US" smtClean="0"/>
              <a:t>7/20/2020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C33B4-C27C-1049-835E-5DC148F92F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22785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635D2-3D7C-3644-9011-2ECCE1874724}" type="datetimeFigureOut">
              <a:rPr lang="en-US" smtClean="0"/>
              <a:t>7/20/2020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C33B4-C27C-1049-835E-5DC148F92F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7432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619D5-D837-C443-9370-95E88D3929FD}" type="datetimeFigureOut">
              <a:rPr lang="en-US" smtClean="0"/>
              <a:t>7/20/2020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B7D77-6019-5945-B368-0EFF522DD23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619D5-D837-C443-9370-95E88D3929FD}" type="datetimeFigureOut">
              <a:rPr lang="en-US" smtClean="0"/>
              <a:t>7/20/2020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B7D77-6019-5945-B368-0EFF522DD23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619D5-D837-C443-9370-95E88D3929FD}" type="datetimeFigureOut">
              <a:rPr lang="en-US" smtClean="0"/>
              <a:t>7/20/2020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B7D77-6019-5945-B368-0EFF522DD23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619D5-D837-C443-9370-95E88D3929FD}" type="datetimeFigureOut">
              <a:rPr lang="en-US" smtClean="0"/>
              <a:t>7/20/2020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B7D77-6019-5945-B368-0EFF522DD23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619D5-D837-C443-9370-95E88D3929FD}" type="datetimeFigureOut">
              <a:rPr lang="en-US" smtClean="0"/>
              <a:t>7/20/2020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B7D77-6019-5945-B368-0EFF522DD23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619D5-D837-C443-9370-95E88D3929FD}" type="datetimeFigureOut">
              <a:rPr lang="en-US" smtClean="0"/>
              <a:t>7/20/2020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B7D77-6019-5945-B368-0EFF522DD23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619D5-D837-C443-9370-95E88D3929FD}" type="datetimeFigureOut">
              <a:rPr lang="en-US" smtClean="0"/>
              <a:t>7/20/2020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B7D77-6019-5945-B368-0EFF522DD23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2619D5-D837-C443-9370-95E88D3929FD}" type="datetimeFigureOut">
              <a:rPr lang="en-US" smtClean="0"/>
              <a:t>7/20/2020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FB7D77-6019-5945-B368-0EFF522DD238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A635D2-3D7C-3644-9011-2ECCE1874724}" type="datetimeFigureOut">
              <a:rPr lang="en-US" smtClean="0"/>
              <a:t>7/20/2020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9C33B4-C27C-1049-835E-5DC148F92F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1152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geeksforgeeks.org/binary-search-tree-set-2-delete/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tags" Target="../tags/tag13.xm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tags" Target="../tags/tag12.xml"/><Relationship Id="rId2" Type="http://schemas.openxmlformats.org/officeDocument/2006/relationships/tags" Target="../tags/tag2.xml"/><Relationship Id="rId16" Type="http://schemas.openxmlformats.org/officeDocument/2006/relationships/slideLayout" Target="../slideLayouts/slideLayout14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5" Type="http://schemas.openxmlformats.org/officeDocument/2006/relationships/tags" Target="../tags/tag5.xml"/><Relationship Id="rId15" Type="http://schemas.openxmlformats.org/officeDocument/2006/relationships/tags" Target="../tags/tag15.xml"/><Relationship Id="rId10" Type="http://schemas.openxmlformats.org/officeDocument/2006/relationships/tags" Target="../tags/tag10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tags" Target="../tags/tag14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tags" Target="../tags/tag23.xml"/><Relationship Id="rId13" Type="http://schemas.openxmlformats.org/officeDocument/2006/relationships/tags" Target="../tags/tag28.xml"/><Relationship Id="rId18" Type="http://schemas.openxmlformats.org/officeDocument/2006/relationships/slideLayout" Target="../slideLayouts/slideLayout14.xml"/><Relationship Id="rId3" Type="http://schemas.openxmlformats.org/officeDocument/2006/relationships/tags" Target="../tags/tag18.xml"/><Relationship Id="rId7" Type="http://schemas.openxmlformats.org/officeDocument/2006/relationships/tags" Target="../tags/tag22.xml"/><Relationship Id="rId12" Type="http://schemas.openxmlformats.org/officeDocument/2006/relationships/tags" Target="../tags/tag27.xml"/><Relationship Id="rId17" Type="http://schemas.openxmlformats.org/officeDocument/2006/relationships/tags" Target="../tags/tag32.xml"/><Relationship Id="rId2" Type="http://schemas.openxmlformats.org/officeDocument/2006/relationships/tags" Target="../tags/tag17.xml"/><Relationship Id="rId16" Type="http://schemas.openxmlformats.org/officeDocument/2006/relationships/tags" Target="../tags/tag31.xml"/><Relationship Id="rId1" Type="http://schemas.openxmlformats.org/officeDocument/2006/relationships/tags" Target="../tags/tag16.xml"/><Relationship Id="rId6" Type="http://schemas.openxmlformats.org/officeDocument/2006/relationships/tags" Target="../tags/tag21.xml"/><Relationship Id="rId11" Type="http://schemas.openxmlformats.org/officeDocument/2006/relationships/tags" Target="../tags/tag26.xml"/><Relationship Id="rId5" Type="http://schemas.openxmlformats.org/officeDocument/2006/relationships/tags" Target="../tags/tag20.xml"/><Relationship Id="rId15" Type="http://schemas.openxmlformats.org/officeDocument/2006/relationships/tags" Target="../tags/tag30.xml"/><Relationship Id="rId10" Type="http://schemas.openxmlformats.org/officeDocument/2006/relationships/tags" Target="../tags/tag25.xml"/><Relationship Id="rId4" Type="http://schemas.openxmlformats.org/officeDocument/2006/relationships/tags" Target="../tags/tag19.xml"/><Relationship Id="rId9" Type="http://schemas.openxmlformats.org/officeDocument/2006/relationships/tags" Target="../tags/tag24.xml"/><Relationship Id="rId14" Type="http://schemas.openxmlformats.org/officeDocument/2006/relationships/tags" Target="../tags/tag2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6.wmf"/><Relationship Id="rId4" Type="http://schemas.openxmlformats.org/officeDocument/2006/relationships/oleObject" Target="../embeddings/oleObject1.bin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3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50691" y="660400"/>
            <a:ext cx="8143519" cy="1470025"/>
          </a:xfrm>
        </p:spPr>
        <p:txBody>
          <a:bodyPr/>
          <a:lstStyle/>
          <a:p>
            <a:r>
              <a:rPr lang="en-US" dirty="0"/>
              <a:t>AVL Trees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40179" y="2130425"/>
            <a:ext cx="6400800" cy="1752600"/>
          </a:xfrm>
        </p:spPr>
        <p:txBody>
          <a:bodyPr/>
          <a:lstStyle/>
          <a:p>
            <a:r>
              <a:rPr lang="en-US" dirty="0"/>
              <a:t>COMP 282</a:t>
            </a:r>
          </a:p>
          <a:p>
            <a:r>
              <a:rPr lang="en-US" dirty="0"/>
              <a:t>Mahdi Ebrahimi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540179" y="4978442"/>
            <a:ext cx="6400799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defRPr/>
            </a:pPr>
            <a:r>
              <a:rPr lang="en-US" dirty="0"/>
              <a:t>Slide Courtesy : </a:t>
            </a:r>
            <a:r>
              <a:rPr lang="en-US" sz="1600" dirty="0" err="1">
                <a:solidFill>
                  <a:srgbClr val="000000"/>
                </a:solidFill>
              </a:rPr>
              <a:t>ilhelm</a:t>
            </a:r>
            <a:r>
              <a:rPr lang="en-US" sz="1600" dirty="0">
                <a:solidFill>
                  <a:srgbClr val="000000"/>
                </a:solidFill>
              </a:rPr>
              <a:t> </a:t>
            </a:r>
            <a:r>
              <a:rPr lang="en-US" sz="1600" dirty="0" err="1">
                <a:solidFill>
                  <a:srgbClr val="000000"/>
                </a:solidFill>
              </a:rPr>
              <a:t>HarDouglas</a:t>
            </a:r>
            <a:r>
              <a:rPr lang="en-US" sz="1600" dirty="0">
                <a:solidFill>
                  <a:srgbClr val="000000"/>
                </a:solidFill>
              </a:rPr>
              <a:t> </a:t>
            </a:r>
            <a:r>
              <a:rPr lang="en-US" sz="1600" dirty="0" err="1">
                <a:solidFill>
                  <a:srgbClr val="000000"/>
                </a:solidFill>
              </a:rPr>
              <a:t>Wder</a:t>
            </a:r>
            <a:r>
              <a:rPr lang="en-US" sz="1600" dirty="0">
                <a:solidFill>
                  <a:srgbClr val="000000"/>
                </a:solidFill>
              </a:rPr>
              <a:t>, </a:t>
            </a:r>
            <a:r>
              <a:rPr lang="en-US" sz="1600" dirty="0" err="1">
                <a:solidFill>
                  <a:srgbClr val="000000"/>
                </a:solidFill>
              </a:rPr>
              <a:t>MMath</a:t>
            </a:r>
            <a:r>
              <a:rPr lang="en-US" sz="1600" dirty="0">
                <a:solidFill>
                  <a:srgbClr val="000000"/>
                </a:solidFill>
              </a:rPr>
              <a:t>, </a:t>
            </a:r>
            <a:r>
              <a:rPr lang="en-US" sz="1600" dirty="0" err="1">
                <a:solidFill>
                  <a:srgbClr val="000000"/>
                </a:solidFill>
              </a:rPr>
              <a:t>UWaterloo</a:t>
            </a:r>
            <a:endParaRPr lang="en-US" sz="1600" dirty="0">
              <a:solidFill>
                <a:srgbClr val="000000"/>
              </a:solidFill>
            </a:endParaRPr>
          </a:p>
          <a:p>
            <a:pPr lvl="1">
              <a:defRPr/>
            </a:pPr>
            <a:r>
              <a:rPr lang="en-US" sz="1600" dirty="0">
                <a:solidFill>
                  <a:srgbClr val="000000"/>
                </a:solidFill>
              </a:rPr>
              <a:t>						</a:t>
            </a:r>
            <a:r>
              <a:rPr lang="en-US" sz="1600" b="1" dirty="0">
                <a:solidFill>
                  <a:srgbClr val="000000"/>
                </a:solidFill>
                <a:latin typeface="Courier New" pitchFamily="49" charset="0"/>
              </a:rPr>
              <a:t>dwharder@alumni.uwaterloo.ca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7" descr="C:\Users\dwharder\Desktop\y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938" y="2327275"/>
            <a:ext cx="1889125" cy="1604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Prototypical Examples</a:t>
            </a:r>
          </a:p>
        </p:txBody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463228"/>
            <a:ext cx="8229600" cy="4525963"/>
          </a:xfrm>
        </p:spPr>
        <p:txBody>
          <a:bodyPr/>
          <a:lstStyle/>
          <a:p>
            <a:pPr>
              <a:buFont typeface="Arial" charset="0"/>
              <a:buNone/>
            </a:pPr>
            <a:r>
              <a:rPr lang="en-US" altLang="en-US" sz="2400" dirty="0">
                <a:latin typeface="Arial" charset="0"/>
                <a:cs typeface="Arial" charset="0"/>
              </a:rPr>
              <a:t>	These two examples demonstrate how we can correct for imbalances:  starting with this tree, add 1:</a:t>
            </a:r>
          </a:p>
          <a:p>
            <a:pPr>
              <a:buFont typeface="Arial" charset="0"/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endParaRPr lang="en-US" altLang="en-US" dirty="0">
              <a:latin typeface="Arial" charset="0"/>
              <a:cs typeface="Arial" charset="0"/>
            </a:endParaRPr>
          </a:p>
          <a:p>
            <a:endParaRPr lang="en-US" altLang="en-US" dirty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519978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5" descr="C:\Users\dwharder\Desktop\a15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282" y="4138695"/>
            <a:ext cx="9013718" cy="1987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Insertion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The node 69 is unbalanced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A right-left imbalance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Promote the intermediate node to the imbalanced node</a:t>
            </a:r>
          </a:p>
        </p:txBody>
      </p:sp>
    </p:spTree>
    <p:extLst>
      <p:ext uri="{BB962C8B-B14F-4D97-AF65-F5344CB8AC3E}">
        <p14:creationId xmlns:p14="http://schemas.microsoft.com/office/powerpoint/2010/main" val="1816772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4787" y="3702654"/>
            <a:ext cx="9013715" cy="1987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Insertion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US" altLang="en-US" sz="2400" dirty="0">
                <a:latin typeface="Arial" charset="0"/>
                <a:cs typeface="Arial" charset="0"/>
              </a:rPr>
              <a:t>	The node 69 is unbalanced</a:t>
            </a:r>
          </a:p>
          <a:p>
            <a:pPr lvl="1"/>
            <a:r>
              <a:rPr lang="en-US" altLang="en-US" sz="2400" dirty="0">
                <a:latin typeface="Arial" charset="0"/>
                <a:cs typeface="Arial" charset="0"/>
              </a:rPr>
              <a:t>A left-right imbalance</a:t>
            </a:r>
          </a:p>
          <a:p>
            <a:pPr lvl="1"/>
            <a:r>
              <a:rPr lang="en-US" altLang="en-US" sz="2400" dirty="0">
                <a:latin typeface="Arial" charset="0"/>
                <a:cs typeface="Arial" charset="0"/>
              </a:rPr>
              <a:t>Promote the intermediate node to the imbalanced node</a:t>
            </a:r>
          </a:p>
          <a:p>
            <a:pPr lvl="1"/>
            <a:r>
              <a:rPr lang="en-US" altLang="en-US" sz="2400" dirty="0">
                <a:latin typeface="Arial" charset="0"/>
                <a:cs typeface="Arial" charset="0"/>
              </a:rPr>
              <a:t>75 is that value</a:t>
            </a:r>
          </a:p>
        </p:txBody>
      </p:sp>
    </p:spTree>
    <p:extLst>
      <p:ext uri="{BB962C8B-B14F-4D97-AF65-F5344CB8AC3E}">
        <p14:creationId xmlns:p14="http://schemas.microsoft.com/office/powerpoint/2010/main" val="375371829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Insertion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Again, balanced</a:t>
            </a:r>
          </a:p>
        </p:txBody>
      </p:sp>
      <p:pic>
        <p:nvPicPr>
          <p:cNvPr id="4" name="Picture 17" descr="C:\Users\dwharder\Desktop\a17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86" y="2708920"/>
            <a:ext cx="9013718" cy="1987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755520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Insertion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Insert 74</a:t>
            </a:r>
          </a:p>
        </p:txBody>
      </p:sp>
      <p:pic>
        <p:nvPicPr>
          <p:cNvPr id="4" name="Picture 18" descr="C:\Users\dwharder\Desktop\a18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86" y="2708920"/>
            <a:ext cx="9013718" cy="1987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8665444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Insertion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The node 72 is unbalanced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A right-right imbalance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Promote the intermediate node to the imbalanced node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75 is that value</a:t>
            </a:r>
          </a:p>
        </p:txBody>
      </p:sp>
      <p:pic>
        <p:nvPicPr>
          <p:cNvPr id="4" name="Picture 19" descr="C:\Users\dwharder\Desktop\a19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86" y="2708920"/>
            <a:ext cx="9013718" cy="1987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8836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0" descr="C:\Users\dwharder\Desktop\a20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86" y="3203393"/>
            <a:ext cx="9013718" cy="1987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Insertion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US" altLang="en-US" sz="2400" dirty="0">
                <a:latin typeface="Arial" charset="0"/>
                <a:cs typeface="Arial" charset="0"/>
              </a:rPr>
              <a:t>	The node 72 is unbalanced</a:t>
            </a:r>
          </a:p>
          <a:p>
            <a:pPr lvl="1"/>
            <a:r>
              <a:rPr lang="en-US" altLang="en-US" sz="2400" dirty="0">
                <a:latin typeface="Arial" charset="0"/>
                <a:cs typeface="Arial" charset="0"/>
              </a:rPr>
              <a:t>A right-right imbalance</a:t>
            </a:r>
          </a:p>
          <a:p>
            <a:pPr lvl="1"/>
            <a:r>
              <a:rPr lang="en-US" altLang="en-US" sz="2400" dirty="0">
                <a:latin typeface="Arial" charset="0"/>
                <a:cs typeface="Arial" charset="0"/>
              </a:rPr>
              <a:t>Promote the intermediate node to the imbalanced node</a:t>
            </a:r>
          </a:p>
        </p:txBody>
      </p:sp>
    </p:spTree>
    <p:extLst>
      <p:ext uri="{BB962C8B-B14F-4D97-AF65-F5344CB8AC3E}">
        <p14:creationId xmlns:p14="http://schemas.microsoft.com/office/powerpoint/2010/main" val="175520271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Insertion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Again, balanced</a:t>
            </a:r>
          </a:p>
        </p:txBody>
      </p:sp>
      <p:pic>
        <p:nvPicPr>
          <p:cNvPr id="4" name="Picture 21" descr="C:\Users\dwharder\Desktop\a2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86" y="2708920"/>
            <a:ext cx="9013718" cy="1987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321094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Insertion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Insert 55</a:t>
            </a:r>
          </a:p>
        </p:txBody>
      </p:sp>
      <p:pic>
        <p:nvPicPr>
          <p:cNvPr id="4" name="Picture 22" descr="C:\Users\dwharder\Desktop\a2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86" y="2708920"/>
            <a:ext cx="9013718" cy="1987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3857040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Insertion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The node 69 is imbalanced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A left-left imbalance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Promote the intermediate node to the imbalanced node</a:t>
            </a:r>
          </a:p>
        </p:txBody>
      </p:sp>
      <p:pic>
        <p:nvPicPr>
          <p:cNvPr id="4" name="Picture 23" descr="C:\Users\dwharder\Desktop\a23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86" y="2708920"/>
            <a:ext cx="9013718" cy="1987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C5991A6-773B-49DC-A6E2-1E27C26A2314}"/>
              </a:ext>
            </a:extLst>
          </p:cNvPr>
          <p:cNvSpPr/>
          <p:nvPr/>
        </p:nvSpPr>
        <p:spPr>
          <a:xfrm>
            <a:off x="0" y="5638853"/>
            <a:ext cx="881106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altLang="en-US" dirty="0">
                <a:latin typeface="Arial" charset="0"/>
                <a:cs typeface="Arial" charset="0"/>
              </a:rPr>
              <a:t>This is mistake, there are three imbalanced nodes as 51 (root), 69 and 63. We 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Need to balance </a:t>
            </a:r>
            <a:r>
              <a:rPr lang="en-US" altLang="en-US" b="1" dirty="0">
                <a:latin typeface="Arial" charset="0"/>
                <a:cs typeface="Arial" charset="0"/>
              </a:rPr>
              <a:t>63</a:t>
            </a:r>
            <a:r>
              <a:rPr lang="en-US" altLang="en-US" dirty="0">
                <a:latin typeface="Arial" charset="0"/>
                <a:cs typeface="Arial" charset="0"/>
              </a:rPr>
              <a:t> first.  </a:t>
            </a:r>
          </a:p>
        </p:txBody>
      </p:sp>
    </p:spTree>
    <p:extLst>
      <p:ext uri="{BB962C8B-B14F-4D97-AF65-F5344CB8AC3E}">
        <p14:creationId xmlns:p14="http://schemas.microsoft.com/office/powerpoint/2010/main" val="274049994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4" descr="C:\Users\dwharder\Desktop\a24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843959"/>
            <a:ext cx="9013718" cy="1987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Insertion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US" altLang="en-US" sz="2400" dirty="0">
                <a:latin typeface="Arial" charset="0"/>
                <a:cs typeface="Arial" charset="0"/>
              </a:rPr>
              <a:t>	The node 69 is imbalanced</a:t>
            </a:r>
          </a:p>
          <a:p>
            <a:pPr lvl="1"/>
            <a:r>
              <a:rPr lang="en-US" altLang="en-US" sz="2400" dirty="0">
                <a:latin typeface="Arial" charset="0"/>
                <a:cs typeface="Arial" charset="0"/>
              </a:rPr>
              <a:t>A left-left imbalance</a:t>
            </a:r>
          </a:p>
          <a:p>
            <a:pPr lvl="1"/>
            <a:r>
              <a:rPr lang="en-US" altLang="en-US" sz="2400" dirty="0">
                <a:latin typeface="Arial" charset="0"/>
                <a:cs typeface="Arial" charset="0"/>
              </a:rPr>
              <a:t>Promote the intermediate node to the imbalanced node</a:t>
            </a:r>
          </a:p>
          <a:p>
            <a:pPr lvl="1"/>
            <a:r>
              <a:rPr lang="en-US" altLang="en-US" sz="2400" dirty="0">
                <a:latin typeface="Arial" charset="0"/>
                <a:cs typeface="Arial" charset="0"/>
              </a:rPr>
              <a:t>63 is that value</a:t>
            </a:r>
          </a:p>
        </p:txBody>
      </p:sp>
    </p:spTree>
    <p:extLst>
      <p:ext uri="{BB962C8B-B14F-4D97-AF65-F5344CB8AC3E}">
        <p14:creationId xmlns:p14="http://schemas.microsoft.com/office/powerpoint/2010/main" val="29958371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Prototypical Examples</a:t>
            </a:r>
            <a:endParaRPr lang="en-CA" altLang="en-US">
              <a:latin typeface="Arial" charset="0"/>
              <a:cs typeface="Arial" charset="0"/>
            </a:endParaRPr>
          </a:p>
        </p:txBody>
      </p:sp>
      <p:sp>
        <p:nvSpPr>
          <p:cNvPr id="8195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charset="0"/>
              <a:buNone/>
            </a:pPr>
            <a:r>
              <a:rPr lang="en-CA" altLang="en-US" sz="2400" dirty="0">
                <a:latin typeface="Arial" charset="0"/>
                <a:cs typeface="Arial" charset="0"/>
              </a:rPr>
              <a:t>	This is more like a linked list; however, we can fix this…</a:t>
            </a:r>
          </a:p>
        </p:txBody>
      </p:sp>
      <p:pic>
        <p:nvPicPr>
          <p:cNvPr id="8196" name="Picture 8" descr="C:\Users\dwharder\Desktop\y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938" y="2327275"/>
            <a:ext cx="1889125" cy="1604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6998009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Insertion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Insert 55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No imbalances</a:t>
            </a:r>
          </a:p>
        </p:txBody>
      </p:sp>
      <p:pic>
        <p:nvPicPr>
          <p:cNvPr id="4" name="Picture 25" descr="C:\Users\dwharder\Desktop\a25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86" y="2708920"/>
            <a:ext cx="9013718" cy="1987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1396964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Insertion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Again, balanced</a:t>
            </a:r>
          </a:p>
        </p:txBody>
      </p:sp>
      <p:pic>
        <p:nvPicPr>
          <p:cNvPr id="4" name="Picture 2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4787" y="2708920"/>
            <a:ext cx="9013715" cy="1987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4692898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Insertion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Again, balanced</a:t>
            </a:r>
          </a:p>
        </p:txBody>
      </p:sp>
      <p:pic>
        <p:nvPicPr>
          <p:cNvPr id="4" name="Picture 2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4787" y="2708920"/>
            <a:ext cx="9013715" cy="1987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1501306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Insertion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Insert 70</a:t>
            </a:r>
          </a:p>
        </p:txBody>
      </p:sp>
      <p:pic>
        <p:nvPicPr>
          <p:cNvPr id="4" name="Picture 2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4787" y="2708920"/>
            <a:ext cx="9013715" cy="1987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3777212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Insertion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The root node is now imbalanced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A right-left imbalance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Promote the intermediate node to the root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75 is that value</a:t>
            </a:r>
          </a:p>
        </p:txBody>
      </p:sp>
      <p:pic>
        <p:nvPicPr>
          <p:cNvPr id="4" name="Picture 27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4787" y="2708920"/>
            <a:ext cx="9013715" cy="1987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6913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8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4138695"/>
            <a:ext cx="9013715" cy="1987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Insertion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The root node is imbalanced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A right-left imbalance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Promote the intermediate node to the root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63 is that node</a:t>
            </a:r>
          </a:p>
        </p:txBody>
      </p:sp>
    </p:spTree>
    <p:extLst>
      <p:ext uri="{BB962C8B-B14F-4D97-AF65-F5344CB8AC3E}">
        <p14:creationId xmlns:p14="http://schemas.microsoft.com/office/powerpoint/2010/main" val="1536467422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Insertion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The result is balanced</a:t>
            </a:r>
          </a:p>
        </p:txBody>
      </p:sp>
      <p:pic>
        <p:nvPicPr>
          <p:cNvPr id="4" name="Picture 29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4787" y="2708920"/>
            <a:ext cx="9013715" cy="1987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5608213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Text Box 2"/>
          <p:cNvSpPr txBox="1">
            <a:spLocks noChangeArrowheads="1"/>
          </p:cNvSpPr>
          <p:nvPr/>
        </p:nvSpPr>
        <p:spPr bwMode="auto">
          <a:xfrm>
            <a:off x="685800" y="1682750"/>
            <a:ext cx="6839432" cy="3416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400" dirty="0"/>
              <a:t>Let the node that needs rebalancing be </a:t>
            </a:r>
            <a:r>
              <a:rPr lang="en-US" sz="2400" dirty="0" err="1">
                <a:solidFill>
                  <a:schemeClr val="accent2"/>
                </a:solidFill>
                <a:sym typeface="Symbol" pitchFamily="-101" charset="2"/>
              </a:rPr>
              <a:t>j</a:t>
            </a:r>
            <a:r>
              <a:rPr lang="en-US" sz="2400" dirty="0">
                <a:sym typeface="Symbol" pitchFamily="-101" charset="2"/>
              </a:rPr>
              <a:t>.</a:t>
            </a:r>
          </a:p>
          <a:p>
            <a:endParaRPr lang="en-US" sz="2400" dirty="0">
              <a:sym typeface="Symbol" pitchFamily="-101" charset="2"/>
            </a:endParaRPr>
          </a:p>
          <a:p>
            <a:r>
              <a:rPr lang="en-US" sz="2400" dirty="0">
                <a:sym typeface="Symbol" pitchFamily="-101" charset="2"/>
              </a:rPr>
              <a:t>There are 4 cases:</a:t>
            </a:r>
          </a:p>
          <a:p>
            <a:r>
              <a:rPr lang="en-US" sz="2400" dirty="0">
                <a:sym typeface="Symbol" pitchFamily="-101" charset="2"/>
              </a:rPr>
              <a:t>  </a:t>
            </a:r>
            <a:r>
              <a:rPr lang="en-US" sz="2400" dirty="0">
                <a:solidFill>
                  <a:schemeClr val="accent2"/>
                </a:solidFill>
                <a:sym typeface="Symbol" pitchFamily="-101" charset="2"/>
              </a:rPr>
              <a:t>Outside Cases</a:t>
            </a:r>
            <a:r>
              <a:rPr lang="en-US" sz="2400" dirty="0">
                <a:sym typeface="Symbol" pitchFamily="-101" charset="2"/>
              </a:rPr>
              <a:t> (require single rotation) :</a:t>
            </a:r>
          </a:p>
          <a:p>
            <a:r>
              <a:rPr lang="en-US" sz="2400" dirty="0">
                <a:sym typeface="Symbol" pitchFamily="-101" charset="2"/>
              </a:rPr>
              <a:t>     1. Insertion into </a:t>
            </a:r>
            <a:r>
              <a:rPr lang="en-US" sz="2400" dirty="0">
                <a:solidFill>
                  <a:srgbClr val="FF3300"/>
                </a:solidFill>
                <a:sym typeface="Symbol" pitchFamily="-101" charset="2"/>
              </a:rPr>
              <a:t>left</a:t>
            </a:r>
            <a:r>
              <a:rPr lang="en-US" sz="2400" dirty="0">
                <a:sym typeface="Symbol" pitchFamily="-101" charset="2"/>
              </a:rPr>
              <a:t> </a:t>
            </a:r>
            <a:r>
              <a:rPr lang="en-US" sz="2400" dirty="0" err="1">
                <a:sym typeface="Symbol" pitchFamily="-101" charset="2"/>
              </a:rPr>
              <a:t>subtree</a:t>
            </a:r>
            <a:r>
              <a:rPr lang="en-US" sz="2400" dirty="0">
                <a:sym typeface="Symbol" pitchFamily="-101" charset="2"/>
              </a:rPr>
              <a:t> </a:t>
            </a:r>
            <a:r>
              <a:rPr lang="en-US" sz="2400" dirty="0">
                <a:solidFill>
                  <a:srgbClr val="FF3300"/>
                </a:solidFill>
                <a:sym typeface="Symbol" pitchFamily="-101" charset="2"/>
              </a:rPr>
              <a:t>of left</a:t>
            </a:r>
            <a:r>
              <a:rPr lang="en-US" sz="2400" dirty="0">
                <a:sym typeface="Symbol" pitchFamily="-101" charset="2"/>
              </a:rPr>
              <a:t> child of </a:t>
            </a:r>
            <a:r>
              <a:rPr lang="en-US" sz="2400" dirty="0" err="1">
                <a:sym typeface="Symbol" pitchFamily="-101" charset="2"/>
              </a:rPr>
              <a:t>j</a:t>
            </a:r>
            <a:r>
              <a:rPr lang="en-US" sz="2400" dirty="0">
                <a:sym typeface="Symbol" pitchFamily="-101" charset="2"/>
              </a:rPr>
              <a:t>.</a:t>
            </a:r>
          </a:p>
          <a:p>
            <a:r>
              <a:rPr lang="en-US" sz="2400" dirty="0">
                <a:sym typeface="Symbol" pitchFamily="-101" charset="2"/>
              </a:rPr>
              <a:t>     2. Insertion into </a:t>
            </a:r>
            <a:r>
              <a:rPr lang="en-US" sz="2400" dirty="0">
                <a:solidFill>
                  <a:srgbClr val="FF3300"/>
                </a:solidFill>
                <a:sym typeface="Symbol" pitchFamily="-101" charset="2"/>
              </a:rPr>
              <a:t>right</a:t>
            </a:r>
            <a:r>
              <a:rPr lang="en-US" sz="2400" dirty="0">
                <a:sym typeface="Symbol" pitchFamily="-101" charset="2"/>
              </a:rPr>
              <a:t> </a:t>
            </a:r>
            <a:r>
              <a:rPr lang="en-US" sz="2400" dirty="0" err="1">
                <a:sym typeface="Symbol" pitchFamily="-101" charset="2"/>
              </a:rPr>
              <a:t>subtree</a:t>
            </a:r>
            <a:r>
              <a:rPr lang="en-US" sz="2400" dirty="0">
                <a:sym typeface="Symbol" pitchFamily="-101" charset="2"/>
              </a:rPr>
              <a:t> </a:t>
            </a:r>
            <a:r>
              <a:rPr lang="en-US" sz="2400" dirty="0">
                <a:solidFill>
                  <a:srgbClr val="FF3300"/>
                </a:solidFill>
                <a:sym typeface="Symbol" pitchFamily="-101" charset="2"/>
              </a:rPr>
              <a:t>of right</a:t>
            </a:r>
            <a:r>
              <a:rPr lang="en-US" sz="2400" dirty="0">
                <a:sym typeface="Symbol" pitchFamily="-101" charset="2"/>
              </a:rPr>
              <a:t> child of </a:t>
            </a:r>
            <a:r>
              <a:rPr lang="en-US" sz="2400" dirty="0" err="1">
                <a:sym typeface="Symbol" pitchFamily="-101" charset="2"/>
              </a:rPr>
              <a:t>j</a:t>
            </a:r>
            <a:r>
              <a:rPr lang="en-US" sz="2400" dirty="0">
                <a:sym typeface="Symbol" pitchFamily="-101" charset="2"/>
              </a:rPr>
              <a:t>.</a:t>
            </a:r>
          </a:p>
          <a:p>
            <a:r>
              <a:rPr lang="en-US" sz="2400" dirty="0">
                <a:sym typeface="Symbol" pitchFamily="-101" charset="2"/>
              </a:rPr>
              <a:t>  </a:t>
            </a:r>
            <a:r>
              <a:rPr lang="en-US" sz="2400" dirty="0">
                <a:solidFill>
                  <a:schemeClr val="accent2"/>
                </a:solidFill>
                <a:sym typeface="Symbol" pitchFamily="-101" charset="2"/>
              </a:rPr>
              <a:t>Inside Cases</a:t>
            </a:r>
            <a:r>
              <a:rPr lang="en-US" sz="2400" dirty="0">
                <a:sym typeface="Symbol" pitchFamily="-101" charset="2"/>
              </a:rPr>
              <a:t> (require double rotation) :</a:t>
            </a:r>
          </a:p>
          <a:p>
            <a:r>
              <a:rPr lang="en-US" sz="2400" dirty="0">
                <a:sym typeface="Symbol" pitchFamily="-101" charset="2"/>
              </a:rPr>
              <a:t>     3. Insertion into </a:t>
            </a:r>
            <a:r>
              <a:rPr lang="en-US" sz="2400" dirty="0">
                <a:solidFill>
                  <a:srgbClr val="FF3300"/>
                </a:solidFill>
                <a:sym typeface="Symbol" pitchFamily="-101" charset="2"/>
              </a:rPr>
              <a:t>right</a:t>
            </a:r>
            <a:r>
              <a:rPr lang="en-US" sz="2400" dirty="0">
                <a:sym typeface="Symbol" pitchFamily="-101" charset="2"/>
              </a:rPr>
              <a:t> </a:t>
            </a:r>
            <a:r>
              <a:rPr lang="en-US" sz="2400" dirty="0" err="1">
                <a:sym typeface="Symbol" pitchFamily="-101" charset="2"/>
              </a:rPr>
              <a:t>subtree</a:t>
            </a:r>
            <a:r>
              <a:rPr lang="en-US" sz="2400" dirty="0">
                <a:sym typeface="Symbol" pitchFamily="-101" charset="2"/>
              </a:rPr>
              <a:t> </a:t>
            </a:r>
            <a:r>
              <a:rPr lang="en-US" sz="2400" dirty="0">
                <a:solidFill>
                  <a:srgbClr val="FF3300"/>
                </a:solidFill>
                <a:sym typeface="Symbol" pitchFamily="-101" charset="2"/>
              </a:rPr>
              <a:t>of left</a:t>
            </a:r>
            <a:r>
              <a:rPr lang="en-US" sz="2400" dirty="0">
                <a:sym typeface="Symbol" pitchFamily="-101" charset="2"/>
              </a:rPr>
              <a:t> child of </a:t>
            </a:r>
            <a:r>
              <a:rPr lang="en-US" sz="2400" dirty="0" err="1">
                <a:sym typeface="Symbol" pitchFamily="-101" charset="2"/>
              </a:rPr>
              <a:t>j</a:t>
            </a:r>
            <a:r>
              <a:rPr lang="en-US" sz="2400" dirty="0">
                <a:sym typeface="Symbol" pitchFamily="-101" charset="2"/>
              </a:rPr>
              <a:t>.</a:t>
            </a:r>
          </a:p>
          <a:p>
            <a:r>
              <a:rPr lang="en-US" sz="2400" dirty="0">
                <a:sym typeface="Symbol" pitchFamily="-101" charset="2"/>
              </a:rPr>
              <a:t>     4. Insertion into </a:t>
            </a:r>
            <a:r>
              <a:rPr lang="en-US" sz="2400" dirty="0">
                <a:solidFill>
                  <a:srgbClr val="FF3300"/>
                </a:solidFill>
                <a:sym typeface="Symbol" pitchFamily="-101" charset="2"/>
              </a:rPr>
              <a:t>left</a:t>
            </a:r>
            <a:r>
              <a:rPr lang="en-US" sz="2400" dirty="0">
                <a:sym typeface="Symbol" pitchFamily="-101" charset="2"/>
              </a:rPr>
              <a:t> </a:t>
            </a:r>
            <a:r>
              <a:rPr lang="en-US" sz="2400" dirty="0" err="1">
                <a:sym typeface="Symbol" pitchFamily="-101" charset="2"/>
              </a:rPr>
              <a:t>subtree</a:t>
            </a:r>
            <a:r>
              <a:rPr lang="en-US" sz="2400" dirty="0">
                <a:sym typeface="Symbol" pitchFamily="-101" charset="2"/>
              </a:rPr>
              <a:t> </a:t>
            </a:r>
            <a:r>
              <a:rPr lang="en-US" sz="2400" dirty="0">
                <a:solidFill>
                  <a:srgbClr val="FF3300"/>
                </a:solidFill>
                <a:sym typeface="Symbol" pitchFamily="-101" charset="2"/>
              </a:rPr>
              <a:t>of right</a:t>
            </a:r>
            <a:r>
              <a:rPr lang="en-US" sz="2400" dirty="0">
                <a:sym typeface="Symbol" pitchFamily="-101" charset="2"/>
              </a:rPr>
              <a:t> child of </a:t>
            </a:r>
            <a:r>
              <a:rPr lang="en-US" sz="2400" dirty="0" err="1">
                <a:sym typeface="Symbol" pitchFamily="-101" charset="2"/>
              </a:rPr>
              <a:t>j</a:t>
            </a:r>
            <a:r>
              <a:rPr lang="en-US" sz="2400" dirty="0">
                <a:sym typeface="Symbol" pitchFamily="-101" charset="2"/>
              </a:rPr>
              <a:t>.</a:t>
            </a:r>
          </a:p>
        </p:txBody>
      </p:sp>
      <p:sp>
        <p:nvSpPr>
          <p:cNvPr id="61443" name="Text Box 3"/>
          <p:cNvSpPr txBox="1">
            <a:spLocks noChangeArrowheads="1"/>
          </p:cNvSpPr>
          <p:nvPr/>
        </p:nvSpPr>
        <p:spPr bwMode="auto">
          <a:xfrm>
            <a:off x="874713" y="5187950"/>
            <a:ext cx="5965825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400"/>
              <a:t>The rebalancing is performed through four </a:t>
            </a:r>
            <a:br>
              <a:rPr lang="en-US" sz="2400"/>
            </a:br>
            <a:r>
              <a:rPr lang="en-US" sz="2400"/>
              <a:t>separate rotation algorithms.</a:t>
            </a:r>
          </a:p>
        </p:txBody>
      </p:sp>
      <p:sp>
        <p:nvSpPr>
          <p:cNvPr id="61444" name="Rectangle 4"/>
          <p:cNvSpPr>
            <a:spLocks noChangeArrowheads="1"/>
          </p:cNvSpPr>
          <p:nvPr/>
        </p:nvSpPr>
        <p:spPr bwMode="auto">
          <a:xfrm>
            <a:off x="665163" y="646113"/>
            <a:ext cx="7813675" cy="80168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 anchor="ctr">
            <a:prstTxWarp prst="textNoShape">
              <a:avLst/>
            </a:prstTxWarp>
          </a:bodyPr>
          <a:lstStyle/>
          <a:p>
            <a:pPr algn="ctr"/>
            <a:r>
              <a:rPr lang="en-US" sz="4400" dirty="0"/>
              <a:t>Summary: Insertions</a:t>
            </a: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1" descr="C:\Users\dwharder\Desktop\v02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99" r="18534"/>
          <a:stretch/>
        </p:blipFill>
        <p:spPr bwMode="auto">
          <a:xfrm>
            <a:off x="182880" y="2124364"/>
            <a:ext cx="3704742" cy="3119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-1240361" y="2497"/>
            <a:ext cx="70878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Outside Case</a:t>
            </a:r>
          </a:p>
          <a:p>
            <a:pPr algn="ctr"/>
            <a:endParaRPr lang="en-US" sz="28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en-US" sz="2800" dirty="0">
                <a:solidFill>
                  <a:srgbClr val="FF6600"/>
                </a:solidFill>
              </a:rPr>
              <a:t>Left </a:t>
            </a:r>
            <a:r>
              <a:rPr lang="en-US" sz="2800" dirty="0" err="1"/>
              <a:t>subtree</a:t>
            </a:r>
            <a:r>
              <a:rPr lang="en-US" sz="2800" dirty="0"/>
              <a:t> of </a:t>
            </a:r>
            <a:r>
              <a:rPr lang="en-US" sz="2800" dirty="0">
                <a:solidFill>
                  <a:srgbClr val="FF6600"/>
                </a:solidFill>
              </a:rPr>
              <a:t>left </a:t>
            </a:r>
            <a:r>
              <a:rPr lang="en-US" sz="2800" dirty="0"/>
              <a:t>child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56619" y="-12271"/>
            <a:ext cx="70878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558ED5"/>
                </a:solidFill>
              </a:rPr>
              <a:t>Inside Case</a:t>
            </a:r>
          </a:p>
          <a:p>
            <a:pPr algn="ctr"/>
            <a:endParaRPr lang="en-US" sz="2800" dirty="0">
              <a:solidFill>
                <a:srgbClr val="558ED5"/>
              </a:solidFill>
            </a:endParaRPr>
          </a:p>
          <a:p>
            <a:pPr algn="ctr"/>
            <a:r>
              <a:rPr lang="en-US" sz="2800" dirty="0">
                <a:solidFill>
                  <a:srgbClr val="FF6600"/>
                </a:solidFill>
              </a:rPr>
              <a:t>Right </a:t>
            </a:r>
            <a:r>
              <a:rPr lang="en-US" sz="2800" dirty="0"/>
              <a:t>subtree of </a:t>
            </a:r>
            <a:r>
              <a:rPr lang="en-US" sz="2800" dirty="0">
                <a:solidFill>
                  <a:srgbClr val="FF6600"/>
                </a:solidFill>
              </a:rPr>
              <a:t>left </a:t>
            </a:r>
            <a:r>
              <a:rPr lang="en-US" sz="2800" dirty="0"/>
              <a:t>child</a:t>
            </a:r>
          </a:p>
        </p:txBody>
      </p:sp>
      <p:pic>
        <p:nvPicPr>
          <p:cNvPr id="5" name="Picture 18" descr="C:\Users\dwharder\Desktop\v02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7" r="12296"/>
          <a:stretch/>
        </p:blipFill>
        <p:spPr bwMode="auto">
          <a:xfrm>
            <a:off x="5075483" y="2094828"/>
            <a:ext cx="3863867" cy="32146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Straight Connector 6"/>
          <p:cNvCxnSpPr/>
          <p:nvPr/>
        </p:nvCxnSpPr>
        <p:spPr>
          <a:xfrm rot="16200000" flipH="1">
            <a:off x="1052552" y="3406851"/>
            <a:ext cx="6858000" cy="44298"/>
          </a:xfrm>
          <a:prstGeom prst="line">
            <a:avLst/>
          </a:prstGeom>
          <a:ln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841676" y="5774381"/>
            <a:ext cx="33519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Single “right” Rotation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843055" y="5715309"/>
            <a:ext cx="37113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“left-right” Double Rotation </a:t>
            </a: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Oval 2"/>
          <p:cNvSpPr>
            <a:spLocks noChangeArrowheads="1"/>
          </p:cNvSpPr>
          <p:nvPr/>
        </p:nvSpPr>
        <p:spPr bwMode="auto">
          <a:xfrm>
            <a:off x="3962400" y="1692275"/>
            <a:ext cx="838200" cy="838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7587" name="Text Box 3"/>
          <p:cNvSpPr txBox="1">
            <a:spLocks noChangeArrowheads="1"/>
          </p:cNvSpPr>
          <p:nvPr/>
        </p:nvSpPr>
        <p:spPr bwMode="auto">
          <a:xfrm>
            <a:off x="4191000" y="1539875"/>
            <a:ext cx="511175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5400" i="1"/>
              <a:t>j</a:t>
            </a:r>
            <a:endParaRPr lang="en-US" sz="2800"/>
          </a:p>
        </p:txBody>
      </p:sp>
      <p:sp>
        <p:nvSpPr>
          <p:cNvPr id="67588" name="Oval 4"/>
          <p:cNvSpPr>
            <a:spLocks noChangeArrowheads="1"/>
          </p:cNvSpPr>
          <p:nvPr/>
        </p:nvSpPr>
        <p:spPr bwMode="auto">
          <a:xfrm>
            <a:off x="2286000" y="3063875"/>
            <a:ext cx="838200" cy="838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7589" name="Text Box 5"/>
          <p:cNvSpPr txBox="1">
            <a:spLocks noChangeArrowheads="1"/>
          </p:cNvSpPr>
          <p:nvPr/>
        </p:nvSpPr>
        <p:spPr bwMode="auto">
          <a:xfrm>
            <a:off x="2514600" y="2987675"/>
            <a:ext cx="511175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5400" i="1"/>
              <a:t>k</a:t>
            </a:r>
            <a:endParaRPr lang="en-US" sz="2800"/>
          </a:p>
        </p:txBody>
      </p:sp>
      <p:cxnSp>
        <p:nvCxnSpPr>
          <p:cNvPr id="67590" name="AutoShape 6"/>
          <p:cNvCxnSpPr>
            <a:cxnSpLocks noChangeShapeType="1"/>
            <a:stCxn id="67586" idx="3"/>
            <a:endCxn id="67588" idx="7"/>
          </p:cNvCxnSpPr>
          <p:nvPr/>
        </p:nvCxnSpPr>
        <p:spPr bwMode="auto">
          <a:xfrm flipH="1">
            <a:off x="3001963" y="2408238"/>
            <a:ext cx="1082675" cy="777875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</p:cxnSp>
      <p:sp>
        <p:nvSpPr>
          <p:cNvPr id="67591" name="AutoShape 7"/>
          <p:cNvSpPr>
            <a:spLocks noChangeArrowheads="1"/>
          </p:cNvSpPr>
          <p:nvPr/>
        </p:nvSpPr>
        <p:spPr bwMode="auto">
          <a:xfrm>
            <a:off x="609600" y="4435475"/>
            <a:ext cx="1600200" cy="12954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67592" name="AutoShape 8"/>
          <p:cNvCxnSpPr>
            <a:cxnSpLocks noChangeShapeType="1"/>
            <a:stCxn id="67588" idx="3"/>
            <a:endCxn id="67591" idx="0"/>
          </p:cNvCxnSpPr>
          <p:nvPr/>
        </p:nvCxnSpPr>
        <p:spPr bwMode="auto">
          <a:xfrm flipH="1">
            <a:off x="1409700" y="3779838"/>
            <a:ext cx="998538" cy="655637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</p:cxnSp>
      <p:sp>
        <p:nvSpPr>
          <p:cNvPr id="67593" name="Text Box 9"/>
          <p:cNvSpPr txBox="1">
            <a:spLocks noChangeArrowheads="1"/>
          </p:cNvSpPr>
          <p:nvPr/>
        </p:nvSpPr>
        <p:spPr bwMode="auto">
          <a:xfrm>
            <a:off x="1143000" y="4892675"/>
            <a:ext cx="511175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5400" i="1"/>
              <a:t>X</a:t>
            </a:r>
            <a:endParaRPr lang="en-US" sz="2800"/>
          </a:p>
        </p:txBody>
      </p:sp>
      <p:sp>
        <p:nvSpPr>
          <p:cNvPr id="67594" name="AutoShape 10"/>
          <p:cNvSpPr>
            <a:spLocks noChangeArrowheads="1"/>
          </p:cNvSpPr>
          <p:nvPr/>
        </p:nvSpPr>
        <p:spPr bwMode="auto">
          <a:xfrm>
            <a:off x="3276600" y="4511675"/>
            <a:ext cx="1524000" cy="12192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7595" name="Text Box 11"/>
          <p:cNvSpPr txBox="1">
            <a:spLocks noChangeArrowheads="1"/>
          </p:cNvSpPr>
          <p:nvPr/>
        </p:nvSpPr>
        <p:spPr bwMode="auto">
          <a:xfrm>
            <a:off x="3733800" y="4892675"/>
            <a:ext cx="511175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5400" i="1" dirty="0"/>
              <a:t>Y</a:t>
            </a:r>
            <a:endParaRPr lang="en-US" sz="2800" dirty="0"/>
          </a:p>
        </p:txBody>
      </p:sp>
      <p:sp>
        <p:nvSpPr>
          <p:cNvPr id="67596" name="AutoShape 12"/>
          <p:cNvSpPr>
            <a:spLocks noChangeArrowheads="1"/>
          </p:cNvSpPr>
          <p:nvPr/>
        </p:nvSpPr>
        <p:spPr bwMode="auto">
          <a:xfrm>
            <a:off x="5257800" y="3521075"/>
            <a:ext cx="1600200" cy="12954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7597" name="Text Box 13"/>
          <p:cNvSpPr txBox="1">
            <a:spLocks noChangeArrowheads="1"/>
          </p:cNvSpPr>
          <p:nvPr/>
        </p:nvSpPr>
        <p:spPr bwMode="auto">
          <a:xfrm>
            <a:off x="5791200" y="3825875"/>
            <a:ext cx="511175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5400" i="1"/>
              <a:t>Z</a:t>
            </a:r>
            <a:endParaRPr lang="en-US" sz="2800"/>
          </a:p>
        </p:txBody>
      </p:sp>
      <p:cxnSp>
        <p:nvCxnSpPr>
          <p:cNvPr id="67598" name="AutoShape 14"/>
          <p:cNvCxnSpPr>
            <a:cxnSpLocks noChangeShapeType="1"/>
            <a:stCxn id="67588" idx="5"/>
            <a:endCxn id="67594" idx="0"/>
          </p:cNvCxnSpPr>
          <p:nvPr/>
        </p:nvCxnSpPr>
        <p:spPr bwMode="auto">
          <a:xfrm>
            <a:off x="3001963" y="3779838"/>
            <a:ext cx="1036637" cy="731837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</p:cxnSp>
      <p:cxnSp>
        <p:nvCxnSpPr>
          <p:cNvPr id="67599" name="AutoShape 15"/>
          <p:cNvCxnSpPr>
            <a:cxnSpLocks noChangeShapeType="1"/>
            <a:stCxn id="67586" idx="5"/>
            <a:endCxn id="67596" idx="0"/>
          </p:cNvCxnSpPr>
          <p:nvPr/>
        </p:nvCxnSpPr>
        <p:spPr bwMode="auto">
          <a:xfrm>
            <a:off x="4678363" y="2408238"/>
            <a:ext cx="1379537" cy="1112837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</p:cxnSp>
      <p:sp>
        <p:nvSpPr>
          <p:cNvPr id="67602" name="Rectangle 18"/>
          <p:cNvSpPr>
            <a:spLocks noChangeArrowheads="1"/>
          </p:cNvSpPr>
          <p:nvPr/>
        </p:nvSpPr>
        <p:spPr bwMode="auto">
          <a:xfrm>
            <a:off x="771525" y="245269"/>
            <a:ext cx="7813675" cy="80168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 anchor="ctr">
            <a:prstTxWarp prst="textNoShape">
              <a:avLst/>
            </a:prstTxWarp>
          </a:bodyPr>
          <a:lstStyle/>
          <a:p>
            <a:pPr algn="ctr"/>
            <a:r>
              <a:rPr lang="en-US" sz="4400" dirty="0">
                <a:solidFill>
                  <a:srgbClr val="FF0000"/>
                </a:solidFill>
              </a:rPr>
              <a:t>Inside Case Recap</a:t>
            </a:r>
            <a:r>
              <a:rPr lang="en-US" sz="4400" dirty="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67604" name="Text Box 20"/>
          <p:cNvSpPr txBox="1">
            <a:spLocks noChangeArrowheads="1"/>
          </p:cNvSpPr>
          <p:nvPr/>
        </p:nvSpPr>
        <p:spPr bwMode="auto">
          <a:xfrm>
            <a:off x="6248400" y="3352800"/>
            <a:ext cx="32543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h</a:t>
            </a:r>
          </a:p>
        </p:txBody>
      </p:sp>
      <p:sp>
        <p:nvSpPr>
          <p:cNvPr id="67606" name="Text Box 22"/>
          <p:cNvSpPr txBox="1">
            <a:spLocks noChangeArrowheads="1"/>
          </p:cNvSpPr>
          <p:nvPr/>
        </p:nvSpPr>
        <p:spPr bwMode="auto">
          <a:xfrm>
            <a:off x="4191000" y="4191000"/>
            <a:ext cx="32543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h</a:t>
            </a:r>
          </a:p>
        </p:txBody>
      </p:sp>
      <p:sp>
        <p:nvSpPr>
          <p:cNvPr id="67607" name="Text Box 23"/>
          <p:cNvSpPr txBox="1">
            <a:spLocks noChangeArrowheads="1"/>
          </p:cNvSpPr>
          <p:nvPr/>
        </p:nvSpPr>
        <p:spPr bwMode="auto">
          <a:xfrm>
            <a:off x="1676400" y="4267200"/>
            <a:ext cx="32543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h</a:t>
            </a:r>
          </a:p>
        </p:txBody>
      </p:sp>
      <p:cxnSp>
        <p:nvCxnSpPr>
          <p:cNvPr id="29" name="Straight Arrow Connector 28"/>
          <p:cNvCxnSpPr/>
          <p:nvPr/>
        </p:nvCxnSpPr>
        <p:spPr>
          <a:xfrm rot="5400000" flipH="1" flipV="1">
            <a:off x="3973342" y="6078709"/>
            <a:ext cx="543267" cy="158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Line 14"/>
          <p:cNvSpPr>
            <a:spLocks noChangeShapeType="1"/>
          </p:cNvSpPr>
          <p:nvPr/>
        </p:nvSpPr>
        <p:spPr bwMode="auto">
          <a:xfrm>
            <a:off x="7032625" y="4389438"/>
            <a:ext cx="1455738" cy="0"/>
          </a:xfrm>
          <a:prstGeom prst="line">
            <a:avLst/>
          </a:prstGeom>
          <a:noFill/>
          <a:ln w="19050">
            <a:solidFill>
              <a:schemeClr val="tx1"/>
            </a:solidFill>
            <a:prstDash val="sysDot"/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Line 15"/>
          <p:cNvSpPr>
            <a:spLocks noChangeShapeType="1"/>
          </p:cNvSpPr>
          <p:nvPr/>
        </p:nvSpPr>
        <p:spPr bwMode="auto">
          <a:xfrm>
            <a:off x="7032625" y="5176838"/>
            <a:ext cx="1455738" cy="0"/>
          </a:xfrm>
          <a:prstGeom prst="line">
            <a:avLst/>
          </a:prstGeom>
          <a:noFill/>
          <a:ln w="19050">
            <a:solidFill>
              <a:schemeClr val="tx1"/>
            </a:solidFill>
            <a:prstDash val="sysDot"/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Line 16"/>
          <p:cNvSpPr>
            <a:spLocks noChangeShapeType="1"/>
          </p:cNvSpPr>
          <p:nvPr/>
        </p:nvSpPr>
        <p:spPr bwMode="auto">
          <a:xfrm>
            <a:off x="7102475" y="6030913"/>
            <a:ext cx="1455738" cy="0"/>
          </a:xfrm>
          <a:prstGeom prst="line">
            <a:avLst/>
          </a:prstGeom>
          <a:noFill/>
          <a:ln w="19050">
            <a:solidFill>
              <a:schemeClr val="tx1"/>
            </a:solidFill>
            <a:prstDash val="sysDot"/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Prototypical Examples</a:t>
            </a:r>
            <a:endParaRPr lang="en-CA" altLang="en-US">
              <a:latin typeface="Arial" charset="0"/>
              <a:cs typeface="Arial" charset="0"/>
            </a:endParaRPr>
          </a:p>
        </p:txBody>
      </p:sp>
      <p:sp>
        <p:nvSpPr>
          <p:cNvPr id="9219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charset="0"/>
              <a:buNone/>
            </a:pPr>
            <a:r>
              <a:rPr lang="en-CA" altLang="en-US" sz="2400" dirty="0">
                <a:latin typeface="Arial" charset="0"/>
                <a:cs typeface="Arial" charset="0"/>
              </a:rPr>
              <a:t>	Promote 2 to the root, demote 3 to be 2’s right child, and 1 remains the left child of 2</a:t>
            </a:r>
          </a:p>
        </p:txBody>
      </p:sp>
      <p:pic>
        <p:nvPicPr>
          <p:cNvPr id="9220" name="Picture 9" descr="C:\Users\dwharder\Desktop\y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938" y="2514055"/>
            <a:ext cx="1889125" cy="1604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53887747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Text Box 2"/>
          <p:cNvSpPr txBox="1">
            <a:spLocks noChangeArrowheads="1"/>
          </p:cNvSpPr>
          <p:nvPr/>
        </p:nvSpPr>
        <p:spPr bwMode="auto">
          <a:xfrm>
            <a:off x="647700" y="1744663"/>
            <a:ext cx="3184525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400"/>
              <a:t>Consider the structure</a:t>
            </a:r>
          </a:p>
          <a:p>
            <a:r>
              <a:rPr lang="en-US" sz="2400"/>
              <a:t>of subtree Y…</a:t>
            </a:r>
          </a:p>
        </p:txBody>
      </p:sp>
      <p:sp>
        <p:nvSpPr>
          <p:cNvPr id="70659" name="Oval 3"/>
          <p:cNvSpPr>
            <a:spLocks noChangeArrowheads="1"/>
          </p:cNvSpPr>
          <p:nvPr/>
        </p:nvSpPr>
        <p:spPr bwMode="auto">
          <a:xfrm>
            <a:off x="4478338" y="1830388"/>
            <a:ext cx="693737" cy="66992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0660" name="Text Box 4"/>
          <p:cNvSpPr txBox="1">
            <a:spLocks noChangeArrowheads="1"/>
          </p:cNvSpPr>
          <p:nvPr/>
        </p:nvSpPr>
        <p:spPr bwMode="auto">
          <a:xfrm>
            <a:off x="4678363" y="1608138"/>
            <a:ext cx="42545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5400" i="1"/>
              <a:t>j</a:t>
            </a:r>
            <a:endParaRPr lang="en-US" sz="2800"/>
          </a:p>
        </p:txBody>
      </p:sp>
      <p:sp>
        <p:nvSpPr>
          <p:cNvPr id="70661" name="Oval 5"/>
          <p:cNvSpPr>
            <a:spLocks noChangeArrowheads="1"/>
          </p:cNvSpPr>
          <p:nvPr/>
        </p:nvSpPr>
        <p:spPr bwMode="auto">
          <a:xfrm>
            <a:off x="3090863" y="2927350"/>
            <a:ext cx="693737" cy="66992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0662" name="Text Box 6"/>
          <p:cNvSpPr txBox="1">
            <a:spLocks noChangeArrowheads="1"/>
          </p:cNvSpPr>
          <p:nvPr/>
        </p:nvSpPr>
        <p:spPr bwMode="auto">
          <a:xfrm>
            <a:off x="3213100" y="2811463"/>
            <a:ext cx="422275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5400" i="1"/>
              <a:t>k</a:t>
            </a:r>
            <a:endParaRPr lang="en-US" sz="2800"/>
          </a:p>
        </p:txBody>
      </p:sp>
      <p:cxnSp>
        <p:nvCxnSpPr>
          <p:cNvPr id="70663" name="AutoShape 7"/>
          <p:cNvCxnSpPr>
            <a:cxnSpLocks noChangeShapeType="1"/>
            <a:stCxn id="70659" idx="3"/>
            <a:endCxn id="70661" idx="7"/>
          </p:cNvCxnSpPr>
          <p:nvPr/>
        </p:nvCxnSpPr>
        <p:spPr bwMode="auto">
          <a:xfrm flipH="1">
            <a:off x="3683000" y="2403475"/>
            <a:ext cx="896938" cy="62230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</p:cxnSp>
      <p:sp>
        <p:nvSpPr>
          <p:cNvPr id="70664" name="AutoShape 8"/>
          <p:cNvSpPr>
            <a:spLocks noChangeArrowheads="1"/>
          </p:cNvSpPr>
          <p:nvPr/>
        </p:nvSpPr>
        <p:spPr bwMode="auto">
          <a:xfrm>
            <a:off x="1701800" y="4024313"/>
            <a:ext cx="1325563" cy="1036637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70665" name="AutoShape 9"/>
          <p:cNvCxnSpPr>
            <a:cxnSpLocks noChangeShapeType="1"/>
            <a:stCxn id="70661" idx="3"/>
            <a:endCxn id="70664" idx="0"/>
          </p:cNvCxnSpPr>
          <p:nvPr/>
        </p:nvCxnSpPr>
        <p:spPr bwMode="auto">
          <a:xfrm flipH="1">
            <a:off x="2363788" y="3500438"/>
            <a:ext cx="827087" cy="523875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</p:cxnSp>
      <p:sp>
        <p:nvSpPr>
          <p:cNvPr id="70666" name="Text Box 10"/>
          <p:cNvSpPr txBox="1">
            <a:spLocks noChangeArrowheads="1"/>
          </p:cNvSpPr>
          <p:nvPr/>
        </p:nvSpPr>
        <p:spPr bwMode="auto">
          <a:xfrm>
            <a:off x="2054225" y="4244975"/>
            <a:ext cx="423863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5400" i="1"/>
              <a:t>X</a:t>
            </a:r>
            <a:endParaRPr lang="en-US" sz="2800"/>
          </a:p>
        </p:txBody>
      </p:sp>
      <p:sp>
        <p:nvSpPr>
          <p:cNvPr id="70667" name="AutoShape 11"/>
          <p:cNvSpPr>
            <a:spLocks noChangeArrowheads="1"/>
          </p:cNvSpPr>
          <p:nvPr/>
        </p:nvSpPr>
        <p:spPr bwMode="auto">
          <a:xfrm>
            <a:off x="3910013" y="4084638"/>
            <a:ext cx="1262062" cy="1768475"/>
          </a:xfrm>
          <a:prstGeom prst="triangle">
            <a:avLst>
              <a:gd name="adj" fmla="val 50000"/>
            </a:avLst>
          </a:prstGeom>
          <a:solidFill>
            <a:srgbClr val="00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0668" name="Text Box 12"/>
          <p:cNvSpPr txBox="1">
            <a:spLocks noChangeArrowheads="1"/>
          </p:cNvSpPr>
          <p:nvPr/>
        </p:nvSpPr>
        <p:spPr bwMode="auto">
          <a:xfrm>
            <a:off x="4256088" y="4800600"/>
            <a:ext cx="423862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5400" i="1"/>
              <a:t>Y</a:t>
            </a:r>
            <a:endParaRPr lang="en-US" sz="2800"/>
          </a:p>
        </p:txBody>
      </p:sp>
      <p:sp>
        <p:nvSpPr>
          <p:cNvPr id="70669" name="AutoShape 13"/>
          <p:cNvSpPr>
            <a:spLocks noChangeArrowheads="1"/>
          </p:cNvSpPr>
          <p:nvPr/>
        </p:nvSpPr>
        <p:spPr bwMode="auto">
          <a:xfrm>
            <a:off x="5551488" y="3292475"/>
            <a:ext cx="1325562" cy="1036638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0670" name="Text Box 14"/>
          <p:cNvSpPr txBox="1">
            <a:spLocks noChangeArrowheads="1"/>
          </p:cNvSpPr>
          <p:nvPr/>
        </p:nvSpPr>
        <p:spPr bwMode="auto">
          <a:xfrm>
            <a:off x="5903913" y="3471863"/>
            <a:ext cx="423862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5400" i="1"/>
              <a:t>Z</a:t>
            </a:r>
            <a:endParaRPr lang="en-US" sz="2800"/>
          </a:p>
        </p:txBody>
      </p:sp>
      <p:cxnSp>
        <p:nvCxnSpPr>
          <p:cNvPr id="70671" name="AutoShape 15"/>
          <p:cNvCxnSpPr>
            <a:cxnSpLocks noChangeShapeType="1"/>
            <a:stCxn id="70661" idx="5"/>
            <a:endCxn id="70667" idx="0"/>
          </p:cNvCxnSpPr>
          <p:nvPr/>
        </p:nvCxnSpPr>
        <p:spPr bwMode="auto">
          <a:xfrm>
            <a:off x="3683000" y="3500438"/>
            <a:ext cx="858838" cy="58420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</p:cxnSp>
      <p:cxnSp>
        <p:nvCxnSpPr>
          <p:cNvPr id="70672" name="AutoShape 16"/>
          <p:cNvCxnSpPr>
            <a:cxnSpLocks noChangeShapeType="1"/>
            <a:stCxn id="70659" idx="5"/>
            <a:endCxn id="70669" idx="0"/>
          </p:cNvCxnSpPr>
          <p:nvPr/>
        </p:nvCxnSpPr>
        <p:spPr bwMode="auto">
          <a:xfrm>
            <a:off x="5072063" y="2403475"/>
            <a:ext cx="1141412" cy="88900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</p:cxnSp>
      <p:sp>
        <p:nvSpPr>
          <p:cNvPr id="70676" name="Rectangle 20"/>
          <p:cNvSpPr>
            <a:spLocks noChangeArrowheads="1"/>
          </p:cNvSpPr>
          <p:nvPr/>
        </p:nvSpPr>
        <p:spPr bwMode="auto">
          <a:xfrm>
            <a:off x="665163" y="646113"/>
            <a:ext cx="7813675" cy="80168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 anchor="ctr">
            <a:prstTxWarp prst="textNoShape">
              <a:avLst/>
            </a:prstTxWarp>
          </a:bodyPr>
          <a:lstStyle/>
          <a:p>
            <a:pPr algn="ctr"/>
            <a:r>
              <a:rPr lang="en-US" sz="4400">
                <a:solidFill>
                  <a:srgbClr val="FF0000"/>
                </a:solidFill>
              </a:rPr>
              <a:t>AVL Insertion: Inside Case</a:t>
            </a:r>
          </a:p>
        </p:txBody>
      </p:sp>
      <p:sp>
        <p:nvSpPr>
          <p:cNvPr id="70677" name="Text Box 21"/>
          <p:cNvSpPr txBox="1">
            <a:spLocks noChangeArrowheads="1"/>
          </p:cNvSpPr>
          <p:nvPr/>
        </p:nvSpPr>
        <p:spPr bwMode="auto">
          <a:xfrm>
            <a:off x="6324600" y="3048000"/>
            <a:ext cx="32543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/>
              <a:t>h</a:t>
            </a:r>
          </a:p>
        </p:txBody>
      </p:sp>
      <p:sp>
        <p:nvSpPr>
          <p:cNvPr id="70679" name="Text Box 23"/>
          <p:cNvSpPr txBox="1">
            <a:spLocks noChangeArrowheads="1"/>
          </p:cNvSpPr>
          <p:nvPr/>
        </p:nvSpPr>
        <p:spPr bwMode="auto">
          <a:xfrm>
            <a:off x="4800600" y="3962400"/>
            <a:ext cx="61436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h+1</a:t>
            </a:r>
          </a:p>
        </p:txBody>
      </p:sp>
      <p:sp>
        <p:nvSpPr>
          <p:cNvPr id="70680" name="Text Box 24"/>
          <p:cNvSpPr txBox="1">
            <a:spLocks noChangeArrowheads="1"/>
          </p:cNvSpPr>
          <p:nvPr/>
        </p:nvSpPr>
        <p:spPr bwMode="auto">
          <a:xfrm>
            <a:off x="2514600" y="3962400"/>
            <a:ext cx="32543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h</a:t>
            </a:r>
          </a:p>
        </p:txBody>
      </p:sp>
      <p:sp>
        <p:nvSpPr>
          <p:cNvPr id="27" name="Line 14"/>
          <p:cNvSpPr>
            <a:spLocks noChangeShapeType="1"/>
          </p:cNvSpPr>
          <p:nvPr/>
        </p:nvSpPr>
        <p:spPr bwMode="auto">
          <a:xfrm>
            <a:off x="7032625" y="4389438"/>
            <a:ext cx="1455738" cy="0"/>
          </a:xfrm>
          <a:prstGeom prst="line">
            <a:avLst/>
          </a:prstGeom>
          <a:noFill/>
          <a:ln w="19050">
            <a:solidFill>
              <a:schemeClr val="tx1"/>
            </a:solidFill>
            <a:prstDash val="sysDot"/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Line 15"/>
          <p:cNvSpPr>
            <a:spLocks noChangeShapeType="1"/>
          </p:cNvSpPr>
          <p:nvPr/>
        </p:nvSpPr>
        <p:spPr bwMode="auto">
          <a:xfrm>
            <a:off x="7032625" y="5176838"/>
            <a:ext cx="1455738" cy="0"/>
          </a:xfrm>
          <a:prstGeom prst="line">
            <a:avLst/>
          </a:prstGeom>
          <a:noFill/>
          <a:ln w="19050">
            <a:solidFill>
              <a:schemeClr val="tx1"/>
            </a:solidFill>
            <a:prstDash val="sysDot"/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Line 16"/>
          <p:cNvSpPr>
            <a:spLocks noChangeShapeType="1"/>
          </p:cNvSpPr>
          <p:nvPr/>
        </p:nvSpPr>
        <p:spPr bwMode="auto">
          <a:xfrm>
            <a:off x="7102475" y="6030913"/>
            <a:ext cx="1455738" cy="0"/>
          </a:xfrm>
          <a:prstGeom prst="line">
            <a:avLst/>
          </a:prstGeom>
          <a:noFill/>
          <a:ln w="19050">
            <a:solidFill>
              <a:schemeClr val="tx1"/>
            </a:solidFill>
            <a:prstDash val="sysDot"/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Oval 2"/>
          <p:cNvSpPr>
            <a:spLocks noChangeArrowheads="1"/>
          </p:cNvSpPr>
          <p:nvPr/>
        </p:nvSpPr>
        <p:spPr bwMode="auto">
          <a:xfrm>
            <a:off x="4051300" y="1695450"/>
            <a:ext cx="762000" cy="722313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1683" name="Text Box 3"/>
          <p:cNvSpPr txBox="1">
            <a:spLocks noChangeArrowheads="1"/>
          </p:cNvSpPr>
          <p:nvPr/>
        </p:nvSpPr>
        <p:spPr bwMode="auto">
          <a:xfrm>
            <a:off x="4259263" y="1497013"/>
            <a:ext cx="466725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5400" i="1"/>
              <a:t>j</a:t>
            </a:r>
            <a:endParaRPr lang="en-US" sz="2800"/>
          </a:p>
        </p:txBody>
      </p:sp>
      <p:sp>
        <p:nvSpPr>
          <p:cNvPr id="71684" name="Oval 4"/>
          <p:cNvSpPr>
            <a:spLocks noChangeArrowheads="1"/>
          </p:cNvSpPr>
          <p:nvPr/>
        </p:nvSpPr>
        <p:spPr bwMode="auto">
          <a:xfrm>
            <a:off x="2525713" y="2878138"/>
            <a:ext cx="762000" cy="72231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1685" name="Text Box 5"/>
          <p:cNvSpPr txBox="1">
            <a:spLocks noChangeArrowheads="1"/>
          </p:cNvSpPr>
          <p:nvPr/>
        </p:nvSpPr>
        <p:spPr bwMode="auto">
          <a:xfrm>
            <a:off x="2678113" y="2755900"/>
            <a:ext cx="465137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5400" i="1"/>
              <a:t>k</a:t>
            </a:r>
            <a:endParaRPr lang="en-US" sz="2800"/>
          </a:p>
        </p:txBody>
      </p:sp>
      <p:cxnSp>
        <p:nvCxnSpPr>
          <p:cNvPr id="71686" name="AutoShape 6"/>
          <p:cNvCxnSpPr>
            <a:cxnSpLocks noChangeShapeType="1"/>
            <a:stCxn id="71682" idx="3"/>
            <a:endCxn id="71684" idx="7"/>
          </p:cNvCxnSpPr>
          <p:nvPr/>
        </p:nvCxnSpPr>
        <p:spPr bwMode="auto">
          <a:xfrm flipH="1">
            <a:off x="3176588" y="2312988"/>
            <a:ext cx="985837" cy="669925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</p:cxnSp>
      <p:sp>
        <p:nvSpPr>
          <p:cNvPr id="71687" name="AutoShape 7"/>
          <p:cNvSpPr>
            <a:spLocks noChangeArrowheads="1"/>
          </p:cNvSpPr>
          <p:nvPr/>
        </p:nvSpPr>
        <p:spPr bwMode="auto">
          <a:xfrm>
            <a:off x="1000125" y="4060825"/>
            <a:ext cx="1455738" cy="1116013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71688" name="AutoShape 8"/>
          <p:cNvCxnSpPr>
            <a:cxnSpLocks noChangeShapeType="1"/>
            <a:stCxn id="71684" idx="3"/>
            <a:endCxn id="71687" idx="0"/>
          </p:cNvCxnSpPr>
          <p:nvPr/>
        </p:nvCxnSpPr>
        <p:spPr bwMode="auto">
          <a:xfrm flipH="1">
            <a:off x="1728788" y="3495675"/>
            <a:ext cx="908050" cy="56515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</p:cxnSp>
      <p:sp>
        <p:nvSpPr>
          <p:cNvPr id="71689" name="Text Box 9"/>
          <p:cNvSpPr txBox="1">
            <a:spLocks noChangeArrowheads="1"/>
          </p:cNvSpPr>
          <p:nvPr/>
        </p:nvSpPr>
        <p:spPr bwMode="auto">
          <a:xfrm>
            <a:off x="1462088" y="4298950"/>
            <a:ext cx="465137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5400" i="1"/>
              <a:t>X</a:t>
            </a:r>
            <a:endParaRPr lang="en-US" sz="2800"/>
          </a:p>
        </p:txBody>
      </p:sp>
      <p:sp>
        <p:nvSpPr>
          <p:cNvPr id="71690" name="AutoShape 10"/>
          <p:cNvSpPr>
            <a:spLocks noChangeArrowheads="1"/>
          </p:cNvSpPr>
          <p:nvPr/>
        </p:nvSpPr>
        <p:spPr bwMode="auto">
          <a:xfrm>
            <a:off x="2595563" y="4914900"/>
            <a:ext cx="1317625" cy="1182688"/>
          </a:xfrm>
          <a:prstGeom prst="triangle">
            <a:avLst>
              <a:gd name="adj" fmla="val 50000"/>
            </a:avLst>
          </a:prstGeom>
          <a:solidFill>
            <a:srgbClr val="00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1691" name="Text Box 11"/>
          <p:cNvSpPr txBox="1">
            <a:spLocks noChangeArrowheads="1"/>
          </p:cNvSpPr>
          <p:nvPr/>
        </p:nvSpPr>
        <p:spPr bwMode="auto">
          <a:xfrm>
            <a:off x="2978150" y="5275263"/>
            <a:ext cx="465138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5400" i="1"/>
              <a:t>V</a:t>
            </a:r>
            <a:endParaRPr lang="en-US" sz="2800"/>
          </a:p>
        </p:txBody>
      </p:sp>
      <p:sp>
        <p:nvSpPr>
          <p:cNvPr id="71692" name="AutoShape 12"/>
          <p:cNvSpPr>
            <a:spLocks noChangeArrowheads="1"/>
          </p:cNvSpPr>
          <p:nvPr/>
        </p:nvSpPr>
        <p:spPr bwMode="auto">
          <a:xfrm>
            <a:off x="5229225" y="3271838"/>
            <a:ext cx="1457325" cy="11176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1693" name="Text Box 13"/>
          <p:cNvSpPr txBox="1">
            <a:spLocks noChangeArrowheads="1"/>
          </p:cNvSpPr>
          <p:nvPr/>
        </p:nvSpPr>
        <p:spPr bwMode="auto">
          <a:xfrm>
            <a:off x="5646738" y="3546475"/>
            <a:ext cx="465137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5400" i="1"/>
              <a:t>Z</a:t>
            </a:r>
            <a:endParaRPr lang="en-US" sz="2800"/>
          </a:p>
        </p:txBody>
      </p:sp>
      <p:cxnSp>
        <p:nvCxnSpPr>
          <p:cNvPr id="71694" name="AutoShape 14"/>
          <p:cNvCxnSpPr>
            <a:cxnSpLocks noChangeShapeType="1"/>
            <a:stCxn id="71684" idx="5"/>
            <a:endCxn id="71701" idx="1"/>
          </p:cNvCxnSpPr>
          <p:nvPr/>
        </p:nvCxnSpPr>
        <p:spPr bwMode="auto">
          <a:xfrm>
            <a:off x="3176588" y="3495675"/>
            <a:ext cx="639762" cy="473075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</p:cxnSp>
      <p:cxnSp>
        <p:nvCxnSpPr>
          <p:cNvPr id="71695" name="AutoShape 15"/>
          <p:cNvCxnSpPr>
            <a:cxnSpLocks noChangeShapeType="1"/>
            <a:stCxn id="71682" idx="5"/>
            <a:endCxn id="71692" idx="0"/>
          </p:cNvCxnSpPr>
          <p:nvPr/>
        </p:nvCxnSpPr>
        <p:spPr bwMode="auto">
          <a:xfrm>
            <a:off x="4702175" y="2312988"/>
            <a:ext cx="1255713" cy="95885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</p:cxnSp>
      <p:sp>
        <p:nvSpPr>
          <p:cNvPr id="71699" name="AutoShape 19"/>
          <p:cNvSpPr>
            <a:spLocks noChangeArrowheads="1"/>
          </p:cNvSpPr>
          <p:nvPr/>
        </p:nvSpPr>
        <p:spPr bwMode="auto">
          <a:xfrm>
            <a:off x="4329113" y="4914900"/>
            <a:ext cx="1316037" cy="1182688"/>
          </a:xfrm>
          <a:prstGeom prst="triangle">
            <a:avLst>
              <a:gd name="adj" fmla="val 50000"/>
            </a:avLst>
          </a:prstGeom>
          <a:solidFill>
            <a:srgbClr val="00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1700" name="Text Box 20"/>
          <p:cNvSpPr txBox="1">
            <a:spLocks noChangeArrowheads="1"/>
          </p:cNvSpPr>
          <p:nvPr/>
        </p:nvSpPr>
        <p:spPr bwMode="auto">
          <a:xfrm>
            <a:off x="4572000" y="5262563"/>
            <a:ext cx="46355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5400" i="1"/>
              <a:t>W</a:t>
            </a:r>
            <a:endParaRPr lang="en-US" sz="2800"/>
          </a:p>
        </p:txBody>
      </p:sp>
      <p:sp>
        <p:nvSpPr>
          <p:cNvPr id="71701" name="Oval 21"/>
          <p:cNvSpPr>
            <a:spLocks noChangeArrowheads="1"/>
          </p:cNvSpPr>
          <p:nvPr/>
        </p:nvSpPr>
        <p:spPr bwMode="auto">
          <a:xfrm>
            <a:off x="3703638" y="3863975"/>
            <a:ext cx="763587" cy="722313"/>
          </a:xfrm>
          <a:prstGeom prst="ellipse">
            <a:avLst/>
          </a:prstGeom>
          <a:solidFill>
            <a:srgbClr val="00FFFF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1702" name="Text Box 22"/>
          <p:cNvSpPr txBox="1">
            <a:spLocks noChangeArrowheads="1"/>
          </p:cNvSpPr>
          <p:nvPr/>
        </p:nvSpPr>
        <p:spPr bwMode="auto">
          <a:xfrm>
            <a:off x="3890963" y="3763963"/>
            <a:ext cx="465137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5400" i="1"/>
              <a:t>i</a:t>
            </a:r>
            <a:endParaRPr lang="en-US" sz="2800"/>
          </a:p>
        </p:txBody>
      </p:sp>
      <p:cxnSp>
        <p:nvCxnSpPr>
          <p:cNvPr id="71703" name="AutoShape 23"/>
          <p:cNvCxnSpPr>
            <a:cxnSpLocks noChangeShapeType="1"/>
            <a:stCxn id="71701" idx="3"/>
            <a:endCxn id="71690" idx="0"/>
          </p:cNvCxnSpPr>
          <p:nvPr/>
        </p:nvCxnSpPr>
        <p:spPr bwMode="auto">
          <a:xfrm flipH="1">
            <a:off x="3254375" y="4479925"/>
            <a:ext cx="561975" cy="434975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</p:cxnSp>
      <p:cxnSp>
        <p:nvCxnSpPr>
          <p:cNvPr id="71704" name="AutoShape 24"/>
          <p:cNvCxnSpPr>
            <a:cxnSpLocks noChangeShapeType="1"/>
            <a:stCxn id="71701" idx="5"/>
            <a:endCxn id="71699" idx="0"/>
          </p:cNvCxnSpPr>
          <p:nvPr/>
        </p:nvCxnSpPr>
        <p:spPr bwMode="auto">
          <a:xfrm>
            <a:off x="4356100" y="4479925"/>
            <a:ext cx="631825" cy="434975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</p:cxnSp>
      <p:sp>
        <p:nvSpPr>
          <p:cNvPr id="71706" name="Rectangle 26"/>
          <p:cNvSpPr>
            <a:spLocks noChangeArrowheads="1"/>
          </p:cNvSpPr>
          <p:nvPr/>
        </p:nvSpPr>
        <p:spPr bwMode="auto">
          <a:xfrm>
            <a:off x="665163" y="646113"/>
            <a:ext cx="7813675" cy="80168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 anchor="ctr">
            <a:prstTxWarp prst="textNoShape">
              <a:avLst/>
            </a:prstTxWarp>
          </a:bodyPr>
          <a:lstStyle/>
          <a:p>
            <a:pPr algn="ctr"/>
            <a:r>
              <a:rPr lang="en-US" sz="4400">
                <a:solidFill>
                  <a:srgbClr val="FF0000"/>
                </a:solidFill>
              </a:rPr>
              <a:t>AVL Insertion: Inside Case</a:t>
            </a:r>
          </a:p>
        </p:txBody>
      </p:sp>
      <p:sp>
        <p:nvSpPr>
          <p:cNvPr id="71707" name="Text Box 27"/>
          <p:cNvSpPr txBox="1">
            <a:spLocks noChangeArrowheads="1"/>
          </p:cNvSpPr>
          <p:nvPr/>
        </p:nvSpPr>
        <p:spPr bwMode="auto">
          <a:xfrm>
            <a:off x="6019800" y="3048000"/>
            <a:ext cx="32543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/>
              <a:t>h</a:t>
            </a:r>
          </a:p>
        </p:txBody>
      </p:sp>
      <p:sp>
        <p:nvSpPr>
          <p:cNvPr id="71709" name="Text Box 29"/>
          <p:cNvSpPr txBox="1">
            <a:spLocks noChangeArrowheads="1"/>
          </p:cNvSpPr>
          <p:nvPr/>
        </p:nvSpPr>
        <p:spPr bwMode="auto">
          <a:xfrm>
            <a:off x="4495800" y="3962400"/>
            <a:ext cx="61436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h+1</a:t>
            </a:r>
          </a:p>
        </p:txBody>
      </p:sp>
      <p:sp>
        <p:nvSpPr>
          <p:cNvPr id="71710" name="Text Box 30"/>
          <p:cNvSpPr txBox="1">
            <a:spLocks noChangeArrowheads="1"/>
          </p:cNvSpPr>
          <p:nvPr/>
        </p:nvSpPr>
        <p:spPr bwMode="auto">
          <a:xfrm>
            <a:off x="1981200" y="3962400"/>
            <a:ext cx="32543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h</a:t>
            </a:r>
          </a:p>
        </p:txBody>
      </p:sp>
      <p:sp>
        <p:nvSpPr>
          <p:cNvPr id="71711" name="Text Box 31"/>
          <p:cNvSpPr txBox="1">
            <a:spLocks noChangeArrowheads="1"/>
          </p:cNvSpPr>
          <p:nvPr/>
        </p:nvSpPr>
        <p:spPr bwMode="auto">
          <a:xfrm>
            <a:off x="3657600" y="4800600"/>
            <a:ext cx="105727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h or h-1</a:t>
            </a:r>
          </a:p>
        </p:txBody>
      </p:sp>
      <p:sp>
        <p:nvSpPr>
          <p:cNvPr id="34" name="Line 14"/>
          <p:cNvSpPr>
            <a:spLocks noChangeShapeType="1"/>
          </p:cNvSpPr>
          <p:nvPr/>
        </p:nvSpPr>
        <p:spPr bwMode="auto">
          <a:xfrm>
            <a:off x="7032625" y="4389438"/>
            <a:ext cx="1455738" cy="0"/>
          </a:xfrm>
          <a:prstGeom prst="line">
            <a:avLst/>
          </a:prstGeom>
          <a:noFill/>
          <a:ln w="19050">
            <a:solidFill>
              <a:schemeClr val="tx1"/>
            </a:solidFill>
            <a:prstDash val="sysDot"/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Line 15"/>
          <p:cNvSpPr>
            <a:spLocks noChangeShapeType="1"/>
          </p:cNvSpPr>
          <p:nvPr/>
        </p:nvSpPr>
        <p:spPr bwMode="auto">
          <a:xfrm>
            <a:off x="7032625" y="5176838"/>
            <a:ext cx="1455738" cy="0"/>
          </a:xfrm>
          <a:prstGeom prst="line">
            <a:avLst/>
          </a:prstGeom>
          <a:noFill/>
          <a:ln w="19050">
            <a:solidFill>
              <a:schemeClr val="tx1"/>
            </a:solidFill>
            <a:prstDash val="sysDot"/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Line 16"/>
          <p:cNvSpPr>
            <a:spLocks noChangeShapeType="1"/>
          </p:cNvSpPr>
          <p:nvPr/>
        </p:nvSpPr>
        <p:spPr bwMode="auto">
          <a:xfrm>
            <a:off x="7102475" y="6030913"/>
            <a:ext cx="1455738" cy="0"/>
          </a:xfrm>
          <a:prstGeom prst="line">
            <a:avLst/>
          </a:prstGeom>
          <a:noFill/>
          <a:ln w="19050">
            <a:solidFill>
              <a:schemeClr val="tx1"/>
            </a:solidFill>
            <a:prstDash val="sysDot"/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Oval 2"/>
          <p:cNvSpPr>
            <a:spLocks noChangeArrowheads="1"/>
          </p:cNvSpPr>
          <p:nvPr/>
        </p:nvSpPr>
        <p:spPr bwMode="auto">
          <a:xfrm>
            <a:off x="4051300" y="1695450"/>
            <a:ext cx="762000" cy="722313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2707" name="Text Box 3"/>
          <p:cNvSpPr txBox="1">
            <a:spLocks noChangeArrowheads="1"/>
          </p:cNvSpPr>
          <p:nvPr/>
        </p:nvSpPr>
        <p:spPr bwMode="auto">
          <a:xfrm>
            <a:off x="4259263" y="1497013"/>
            <a:ext cx="466725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5400" i="1"/>
              <a:t>j</a:t>
            </a:r>
            <a:endParaRPr lang="en-US" sz="2800"/>
          </a:p>
        </p:txBody>
      </p:sp>
      <p:sp>
        <p:nvSpPr>
          <p:cNvPr id="72708" name="Oval 4"/>
          <p:cNvSpPr>
            <a:spLocks noChangeArrowheads="1"/>
          </p:cNvSpPr>
          <p:nvPr/>
        </p:nvSpPr>
        <p:spPr bwMode="auto">
          <a:xfrm>
            <a:off x="2525713" y="2878138"/>
            <a:ext cx="762000" cy="72231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2709" name="Text Box 5"/>
          <p:cNvSpPr txBox="1">
            <a:spLocks noChangeArrowheads="1"/>
          </p:cNvSpPr>
          <p:nvPr/>
        </p:nvSpPr>
        <p:spPr bwMode="auto">
          <a:xfrm>
            <a:off x="2678113" y="2755900"/>
            <a:ext cx="465137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5400" i="1"/>
              <a:t>k</a:t>
            </a:r>
            <a:endParaRPr lang="en-US" sz="2800"/>
          </a:p>
        </p:txBody>
      </p:sp>
      <p:cxnSp>
        <p:nvCxnSpPr>
          <p:cNvPr id="72710" name="AutoShape 6"/>
          <p:cNvCxnSpPr>
            <a:cxnSpLocks noChangeShapeType="1"/>
            <a:stCxn id="72706" idx="3"/>
            <a:endCxn id="72708" idx="7"/>
          </p:cNvCxnSpPr>
          <p:nvPr/>
        </p:nvCxnSpPr>
        <p:spPr bwMode="auto">
          <a:xfrm flipH="1">
            <a:off x="3176588" y="2312988"/>
            <a:ext cx="985837" cy="669925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</p:cxnSp>
      <p:sp>
        <p:nvSpPr>
          <p:cNvPr id="72711" name="AutoShape 7"/>
          <p:cNvSpPr>
            <a:spLocks noChangeArrowheads="1"/>
          </p:cNvSpPr>
          <p:nvPr/>
        </p:nvSpPr>
        <p:spPr bwMode="auto">
          <a:xfrm>
            <a:off x="1000125" y="4060825"/>
            <a:ext cx="1455738" cy="1116013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72712" name="AutoShape 8"/>
          <p:cNvCxnSpPr>
            <a:cxnSpLocks noChangeShapeType="1"/>
            <a:stCxn id="72708" idx="3"/>
            <a:endCxn id="72711" idx="0"/>
          </p:cNvCxnSpPr>
          <p:nvPr/>
        </p:nvCxnSpPr>
        <p:spPr bwMode="auto">
          <a:xfrm flipH="1">
            <a:off x="1728788" y="3495675"/>
            <a:ext cx="908050" cy="56515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</p:cxnSp>
      <p:sp>
        <p:nvSpPr>
          <p:cNvPr id="72713" name="Text Box 9"/>
          <p:cNvSpPr txBox="1">
            <a:spLocks noChangeArrowheads="1"/>
          </p:cNvSpPr>
          <p:nvPr/>
        </p:nvSpPr>
        <p:spPr bwMode="auto">
          <a:xfrm>
            <a:off x="1462088" y="4298950"/>
            <a:ext cx="465137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5400" i="1"/>
              <a:t>X</a:t>
            </a:r>
            <a:endParaRPr lang="en-US" sz="2800"/>
          </a:p>
        </p:txBody>
      </p:sp>
      <p:sp>
        <p:nvSpPr>
          <p:cNvPr id="72714" name="AutoShape 10"/>
          <p:cNvSpPr>
            <a:spLocks noChangeArrowheads="1"/>
          </p:cNvSpPr>
          <p:nvPr/>
        </p:nvSpPr>
        <p:spPr bwMode="auto">
          <a:xfrm>
            <a:off x="2595563" y="4914900"/>
            <a:ext cx="1317625" cy="1182688"/>
          </a:xfrm>
          <a:prstGeom prst="triangle">
            <a:avLst>
              <a:gd name="adj" fmla="val 50000"/>
            </a:avLst>
          </a:prstGeom>
          <a:solidFill>
            <a:srgbClr val="00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2715" name="Text Box 11"/>
          <p:cNvSpPr txBox="1">
            <a:spLocks noChangeArrowheads="1"/>
          </p:cNvSpPr>
          <p:nvPr/>
        </p:nvSpPr>
        <p:spPr bwMode="auto">
          <a:xfrm>
            <a:off x="2978150" y="5275263"/>
            <a:ext cx="465138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5400" i="1"/>
              <a:t>V</a:t>
            </a:r>
            <a:endParaRPr lang="en-US" sz="2800"/>
          </a:p>
        </p:txBody>
      </p:sp>
      <p:sp>
        <p:nvSpPr>
          <p:cNvPr id="72716" name="AutoShape 12"/>
          <p:cNvSpPr>
            <a:spLocks noChangeArrowheads="1"/>
          </p:cNvSpPr>
          <p:nvPr/>
        </p:nvSpPr>
        <p:spPr bwMode="auto">
          <a:xfrm>
            <a:off x="5229225" y="3271838"/>
            <a:ext cx="1457325" cy="11176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2717" name="Text Box 13"/>
          <p:cNvSpPr txBox="1">
            <a:spLocks noChangeArrowheads="1"/>
          </p:cNvSpPr>
          <p:nvPr/>
        </p:nvSpPr>
        <p:spPr bwMode="auto">
          <a:xfrm>
            <a:off x="5646738" y="3546475"/>
            <a:ext cx="465137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5400" i="1"/>
              <a:t>Z</a:t>
            </a:r>
            <a:endParaRPr lang="en-US" sz="2800"/>
          </a:p>
        </p:txBody>
      </p:sp>
      <p:cxnSp>
        <p:nvCxnSpPr>
          <p:cNvPr id="72718" name="AutoShape 14"/>
          <p:cNvCxnSpPr>
            <a:cxnSpLocks noChangeShapeType="1"/>
            <a:stCxn id="72708" idx="5"/>
            <a:endCxn id="72725" idx="1"/>
          </p:cNvCxnSpPr>
          <p:nvPr/>
        </p:nvCxnSpPr>
        <p:spPr bwMode="auto">
          <a:xfrm>
            <a:off x="3176588" y="3495675"/>
            <a:ext cx="639762" cy="473075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</p:cxnSp>
      <p:cxnSp>
        <p:nvCxnSpPr>
          <p:cNvPr id="72719" name="AutoShape 15"/>
          <p:cNvCxnSpPr>
            <a:cxnSpLocks noChangeShapeType="1"/>
            <a:stCxn id="72706" idx="5"/>
            <a:endCxn id="72716" idx="0"/>
          </p:cNvCxnSpPr>
          <p:nvPr/>
        </p:nvCxnSpPr>
        <p:spPr bwMode="auto">
          <a:xfrm>
            <a:off x="4702175" y="2312988"/>
            <a:ext cx="1255713" cy="95885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</p:cxnSp>
      <p:sp>
        <p:nvSpPr>
          <p:cNvPr id="72723" name="AutoShape 19"/>
          <p:cNvSpPr>
            <a:spLocks noChangeArrowheads="1"/>
          </p:cNvSpPr>
          <p:nvPr/>
        </p:nvSpPr>
        <p:spPr bwMode="auto">
          <a:xfrm>
            <a:off x="4329113" y="4914900"/>
            <a:ext cx="1316037" cy="1182688"/>
          </a:xfrm>
          <a:prstGeom prst="triangle">
            <a:avLst>
              <a:gd name="adj" fmla="val 50000"/>
            </a:avLst>
          </a:prstGeom>
          <a:solidFill>
            <a:srgbClr val="00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2724" name="Text Box 20"/>
          <p:cNvSpPr txBox="1">
            <a:spLocks noChangeArrowheads="1"/>
          </p:cNvSpPr>
          <p:nvPr/>
        </p:nvSpPr>
        <p:spPr bwMode="auto">
          <a:xfrm>
            <a:off x="4572000" y="5262563"/>
            <a:ext cx="46355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5400" i="1"/>
              <a:t>W</a:t>
            </a:r>
            <a:endParaRPr lang="en-US" sz="2800"/>
          </a:p>
        </p:txBody>
      </p:sp>
      <p:sp>
        <p:nvSpPr>
          <p:cNvPr id="72725" name="Oval 21"/>
          <p:cNvSpPr>
            <a:spLocks noChangeArrowheads="1"/>
          </p:cNvSpPr>
          <p:nvPr/>
        </p:nvSpPr>
        <p:spPr bwMode="auto">
          <a:xfrm>
            <a:off x="3703638" y="3863975"/>
            <a:ext cx="763587" cy="722313"/>
          </a:xfrm>
          <a:prstGeom prst="ellipse">
            <a:avLst/>
          </a:prstGeom>
          <a:solidFill>
            <a:srgbClr val="00FFFF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2726" name="Text Box 22"/>
          <p:cNvSpPr txBox="1">
            <a:spLocks noChangeArrowheads="1"/>
          </p:cNvSpPr>
          <p:nvPr/>
        </p:nvSpPr>
        <p:spPr bwMode="auto">
          <a:xfrm>
            <a:off x="3890963" y="3763963"/>
            <a:ext cx="465137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5400" i="1"/>
              <a:t>i</a:t>
            </a:r>
            <a:endParaRPr lang="en-US" sz="2800"/>
          </a:p>
        </p:txBody>
      </p:sp>
      <p:cxnSp>
        <p:nvCxnSpPr>
          <p:cNvPr id="72727" name="AutoShape 23"/>
          <p:cNvCxnSpPr>
            <a:cxnSpLocks noChangeShapeType="1"/>
            <a:stCxn id="72725" idx="3"/>
            <a:endCxn id="72714" idx="0"/>
          </p:cNvCxnSpPr>
          <p:nvPr/>
        </p:nvCxnSpPr>
        <p:spPr bwMode="auto">
          <a:xfrm flipH="1">
            <a:off x="3254375" y="4479925"/>
            <a:ext cx="561975" cy="434975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</p:cxnSp>
      <p:cxnSp>
        <p:nvCxnSpPr>
          <p:cNvPr id="72728" name="AutoShape 24"/>
          <p:cNvCxnSpPr>
            <a:cxnSpLocks noChangeShapeType="1"/>
            <a:stCxn id="72725" idx="5"/>
            <a:endCxn id="72723" idx="0"/>
          </p:cNvCxnSpPr>
          <p:nvPr/>
        </p:nvCxnSpPr>
        <p:spPr bwMode="auto">
          <a:xfrm>
            <a:off x="4356100" y="4479925"/>
            <a:ext cx="631825" cy="434975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</p:cxnSp>
      <p:sp>
        <p:nvSpPr>
          <p:cNvPr id="72729" name="Rectangle 25"/>
          <p:cNvSpPr>
            <a:spLocks noChangeArrowheads="1"/>
          </p:cNvSpPr>
          <p:nvPr/>
        </p:nvSpPr>
        <p:spPr bwMode="auto">
          <a:xfrm>
            <a:off x="795337" y="178220"/>
            <a:ext cx="7813675" cy="80168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 anchor="ctr">
            <a:prstTxWarp prst="textNoShape">
              <a:avLst/>
            </a:prstTxWarp>
          </a:bodyPr>
          <a:lstStyle/>
          <a:p>
            <a:pPr algn="ctr"/>
            <a:r>
              <a:rPr lang="en-US" sz="4400" dirty="0">
                <a:solidFill>
                  <a:srgbClr val="FF0000"/>
                </a:solidFill>
              </a:rPr>
              <a:t>AVL Insertion: Inside Case</a:t>
            </a:r>
          </a:p>
        </p:txBody>
      </p:sp>
      <p:sp>
        <p:nvSpPr>
          <p:cNvPr id="72730" name="Text Box 26"/>
          <p:cNvSpPr txBox="1">
            <a:spLocks noChangeArrowheads="1"/>
          </p:cNvSpPr>
          <p:nvPr/>
        </p:nvSpPr>
        <p:spPr bwMode="auto">
          <a:xfrm>
            <a:off x="5357813" y="1768475"/>
            <a:ext cx="3098800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400"/>
              <a:t>We will do a </a:t>
            </a:r>
            <a:r>
              <a:rPr lang="en-US" sz="2400">
                <a:solidFill>
                  <a:schemeClr val="accent2"/>
                </a:solidFill>
              </a:rPr>
              <a:t>left-right </a:t>
            </a:r>
          </a:p>
          <a:p>
            <a:r>
              <a:rPr lang="en-US" sz="2400">
                <a:solidFill>
                  <a:schemeClr val="accent2"/>
                </a:solidFill>
              </a:rPr>
              <a:t>“double rotation” .</a:t>
            </a:r>
            <a:r>
              <a:rPr lang="en-US" sz="2400"/>
              <a:t> . .</a:t>
            </a:r>
          </a:p>
        </p:txBody>
      </p:sp>
      <p:sp>
        <p:nvSpPr>
          <p:cNvPr id="72731" name="Freeform 27"/>
          <p:cNvSpPr>
            <a:spLocks/>
          </p:cNvSpPr>
          <p:nvPr/>
        </p:nvSpPr>
        <p:spPr bwMode="auto">
          <a:xfrm>
            <a:off x="3490913" y="2984500"/>
            <a:ext cx="735012" cy="839788"/>
          </a:xfrm>
          <a:custGeom>
            <a:avLst/>
            <a:gdLst/>
            <a:ahLst/>
            <a:cxnLst>
              <a:cxn ang="0">
                <a:pos x="463" y="529"/>
              </a:cxn>
              <a:cxn ang="0">
                <a:pos x="365" y="87"/>
              </a:cxn>
              <a:cxn ang="0">
                <a:pos x="0" y="10"/>
              </a:cxn>
            </a:cxnLst>
            <a:rect l="0" t="0" r="r" b="b"/>
            <a:pathLst>
              <a:path w="463" h="529">
                <a:moveTo>
                  <a:pt x="463" y="529"/>
                </a:moveTo>
                <a:cubicBezTo>
                  <a:pt x="452" y="351"/>
                  <a:pt x="442" y="174"/>
                  <a:pt x="365" y="87"/>
                </a:cubicBezTo>
                <a:cubicBezTo>
                  <a:pt x="288" y="0"/>
                  <a:pt x="144" y="5"/>
                  <a:pt x="0" y="10"/>
                </a:cubicBezTo>
              </a:path>
            </a:pathLst>
          </a:custGeom>
          <a:noFill/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2732" name="Freeform 28"/>
          <p:cNvSpPr>
            <a:spLocks/>
          </p:cNvSpPr>
          <p:nvPr/>
        </p:nvSpPr>
        <p:spPr bwMode="auto">
          <a:xfrm>
            <a:off x="3062288" y="2152650"/>
            <a:ext cx="817562" cy="825500"/>
          </a:xfrm>
          <a:custGeom>
            <a:avLst/>
            <a:gdLst/>
            <a:ahLst/>
            <a:cxnLst>
              <a:cxn ang="0">
                <a:pos x="206" y="520"/>
              </a:cxn>
              <a:cxn ang="0">
                <a:pos x="52" y="91"/>
              </a:cxn>
              <a:cxn ang="0">
                <a:pos x="515" y="0"/>
              </a:cxn>
            </a:cxnLst>
            <a:rect l="0" t="0" r="r" b="b"/>
            <a:pathLst>
              <a:path w="515" h="520">
                <a:moveTo>
                  <a:pt x="206" y="520"/>
                </a:moveTo>
                <a:cubicBezTo>
                  <a:pt x="103" y="349"/>
                  <a:pt x="0" y="178"/>
                  <a:pt x="52" y="91"/>
                </a:cubicBezTo>
                <a:cubicBezTo>
                  <a:pt x="104" y="4"/>
                  <a:pt x="309" y="2"/>
                  <a:pt x="515" y="0"/>
                </a:cubicBezTo>
              </a:path>
            </a:pathLst>
          </a:custGeom>
          <a:noFill/>
          <a:ln w="19050" cap="flat" cmpd="sng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2734" name="Oval 30"/>
          <p:cNvSpPr>
            <a:spLocks noChangeArrowheads="1"/>
          </p:cNvSpPr>
          <p:nvPr/>
        </p:nvSpPr>
        <p:spPr bwMode="auto">
          <a:xfrm rot="1680000">
            <a:off x="1752600" y="3008313"/>
            <a:ext cx="3429000" cy="1487487"/>
          </a:xfrm>
          <a:prstGeom prst="ellips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2735" name="Oval 31"/>
          <p:cNvSpPr>
            <a:spLocks noChangeArrowheads="1"/>
          </p:cNvSpPr>
          <p:nvPr/>
        </p:nvSpPr>
        <p:spPr bwMode="auto">
          <a:xfrm rot="19500000">
            <a:off x="1981200" y="1828800"/>
            <a:ext cx="3429000" cy="1487488"/>
          </a:xfrm>
          <a:prstGeom prst="ellipse">
            <a:avLst/>
          </a:prstGeom>
          <a:noFill/>
          <a:ln w="25400">
            <a:solidFill>
              <a:srgbClr val="FF0000"/>
            </a:solidFill>
            <a:prstDash val="dash"/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Line 14"/>
          <p:cNvSpPr>
            <a:spLocks noChangeShapeType="1"/>
          </p:cNvSpPr>
          <p:nvPr/>
        </p:nvSpPr>
        <p:spPr bwMode="auto">
          <a:xfrm>
            <a:off x="7032625" y="4389438"/>
            <a:ext cx="1455738" cy="0"/>
          </a:xfrm>
          <a:prstGeom prst="line">
            <a:avLst/>
          </a:prstGeom>
          <a:noFill/>
          <a:ln w="19050">
            <a:solidFill>
              <a:schemeClr val="tx1"/>
            </a:solidFill>
            <a:prstDash val="sysDot"/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Line 15"/>
          <p:cNvSpPr>
            <a:spLocks noChangeShapeType="1"/>
          </p:cNvSpPr>
          <p:nvPr/>
        </p:nvSpPr>
        <p:spPr bwMode="auto">
          <a:xfrm>
            <a:off x="7032625" y="5176838"/>
            <a:ext cx="1455738" cy="0"/>
          </a:xfrm>
          <a:prstGeom prst="line">
            <a:avLst/>
          </a:prstGeom>
          <a:noFill/>
          <a:ln w="19050">
            <a:solidFill>
              <a:schemeClr val="tx1"/>
            </a:solidFill>
            <a:prstDash val="sysDot"/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Line 16"/>
          <p:cNvSpPr>
            <a:spLocks noChangeShapeType="1"/>
          </p:cNvSpPr>
          <p:nvPr/>
        </p:nvSpPr>
        <p:spPr bwMode="auto">
          <a:xfrm>
            <a:off x="7102475" y="6030913"/>
            <a:ext cx="1455738" cy="0"/>
          </a:xfrm>
          <a:prstGeom prst="line">
            <a:avLst/>
          </a:prstGeom>
          <a:noFill/>
          <a:ln w="19050">
            <a:solidFill>
              <a:schemeClr val="tx1"/>
            </a:solidFill>
            <a:prstDash val="sysDot"/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Oval 2"/>
          <p:cNvSpPr>
            <a:spLocks noChangeArrowheads="1"/>
          </p:cNvSpPr>
          <p:nvPr/>
        </p:nvSpPr>
        <p:spPr bwMode="auto">
          <a:xfrm>
            <a:off x="4051300" y="1695450"/>
            <a:ext cx="762000" cy="722313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4995" name="Text Box 3"/>
          <p:cNvSpPr txBox="1">
            <a:spLocks noChangeArrowheads="1"/>
          </p:cNvSpPr>
          <p:nvPr/>
        </p:nvSpPr>
        <p:spPr bwMode="auto">
          <a:xfrm>
            <a:off x="4259263" y="1497013"/>
            <a:ext cx="466725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5400" i="1"/>
              <a:t>j</a:t>
            </a:r>
            <a:endParaRPr lang="en-US" sz="2800"/>
          </a:p>
        </p:txBody>
      </p:sp>
      <p:sp>
        <p:nvSpPr>
          <p:cNvPr id="84996" name="Oval 4"/>
          <p:cNvSpPr>
            <a:spLocks noChangeArrowheads="1"/>
          </p:cNvSpPr>
          <p:nvPr/>
        </p:nvSpPr>
        <p:spPr bwMode="auto">
          <a:xfrm>
            <a:off x="1828800" y="3779838"/>
            <a:ext cx="762000" cy="72231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r>
              <a:rPr lang="en-US" sz="5400" i="1"/>
              <a:t>k</a:t>
            </a:r>
          </a:p>
        </p:txBody>
      </p:sp>
      <p:cxnSp>
        <p:nvCxnSpPr>
          <p:cNvPr id="84998" name="AutoShape 6"/>
          <p:cNvCxnSpPr>
            <a:cxnSpLocks noChangeShapeType="1"/>
            <a:stCxn id="84994" idx="3"/>
            <a:endCxn id="85013" idx="0"/>
          </p:cNvCxnSpPr>
          <p:nvPr/>
        </p:nvCxnSpPr>
        <p:spPr bwMode="auto">
          <a:xfrm flipH="1">
            <a:off x="2897188" y="2311400"/>
            <a:ext cx="1265237" cy="58420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</p:cxnSp>
      <p:sp>
        <p:nvSpPr>
          <p:cNvPr id="84999" name="AutoShape 7"/>
          <p:cNvSpPr>
            <a:spLocks noChangeArrowheads="1"/>
          </p:cNvSpPr>
          <p:nvPr/>
        </p:nvSpPr>
        <p:spPr bwMode="auto">
          <a:xfrm>
            <a:off x="609600" y="4953000"/>
            <a:ext cx="1455738" cy="1116013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85000" name="AutoShape 8"/>
          <p:cNvCxnSpPr>
            <a:cxnSpLocks noChangeShapeType="1"/>
            <a:stCxn id="84996" idx="3"/>
            <a:endCxn id="84999" idx="0"/>
          </p:cNvCxnSpPr>
          <p:nvPr/>
        </p:nvCxnSpPr>
        <p:spPr bwMode="auto">
          <a:xfrm flipH="1">
            <a:off x="1338263" y="4395788"/>
            <a:ext cx="601662" cy="557212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</p:cxnSp>
      <p:sp>
        <p:nvSpPr>
          <p:cNvPr id="85001" name="Text Box 9"/>
          <p:cNvSpPr txBox="1">
            <a:spLocks noChangeArrowheads="1"/>
          </p:cNvSpPr>
          <p:nvPr/>
        </p:nvSpPr>
        <p:spPr bwMode="auto">
          <a:xfrm>
            <a:off x="1071563" y="5257800"/>
            <a:ext cx="465137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5400" i="1"/>
              <a:t>X</a:t>
            </a:r>
            <a:endParaRPr lang="en-US" sz="2800"/>
          </a:p>
        </p:txBody>
      </p:sp>
      <p:sp>
        <p:nvSpPr>
          <p:cNvPr id="85002" name="AutoShape 10"/>
          <p:cNvSpPr>
            <a:spLocks noChangeArrowheads="1"/>
          </p:cNvSpPr>
          <p:nvPr/>
        </p:nvSpPr>
        <p:spPr bwMode="auto">
          <a:xfrm>
            <a:off x="2357438" y="4876800"/>
            <a:ext cx="1317625" cy="1182688"/>
          </a:xfrm>
          <a:prstGeom prst="triangle">
            <a:avLst>
              <a:gd name="adj" fmla="val 50000"/>
            </a:avLst>
          </a:prstGeom>
          <a:solidFill>
            <a:srgbClr val="00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r>
              <a:rPr lang="en-US" sz="5400" i="1"/>
              <a:t>V</a:t>
            </a:r>
          </a:p>
        </p:txBody>
      </p:sp>
      <p:sp>
        <p:nvSpPr>
          <p:cNvPr id="85004" name="AutoShape 12"/>
          <p:cNvSpPr>
            <a:spLocks noChangeArrowheads="1"/>
          </p:cNvSpPr>
          <p:nvPr/>
        </p:nvSpPr>
        <p:spPr bwMode="auto">
          <a:xfrm>
            <a:off x="5229225" y="3271838"/>
            <a:ext cx="1457325" cy="11176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5005" name="Text Box 13"/>
          <p:cNvSpPr txBox="1">
            <a:spLocks noChangeArrowheads="1"/>
          </p:cNvSpPr>
          <p:nvPr/>
        </p:nvSpPr>
        <p:spPr bwMode="auto">
          <a:xfrm>
            <a:off x="5646738" y="3546475"/>
            <a:ext cx="465137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5400" i="1"/>
              <a:t>Z</a:t>
            </a:r>
            <a:endParaRPr lang="en-US" sz="2800"/>
          </a:p>
        </p:txBody>
      </p:sp>
      <p:cxnSp>
        <p:nvCxnSpPr>
          <p:cNvPr id="85006" name="AutoShape 14"/>
          <p:cNvCxnSpPr>
            <a:cxnSpLocks noChangeShapeType="1"/>
            <a:stCxn id="84996" idx="5"/>
            <a:endCxn id="85002" idx="0"/>
          </p:cNvCxnSpPr>
          <p:nvPr/>
        </p:nvCxnSpPr>
        <p:spPr bwMode="auto">
          <a:xfrm>
            <a:off x="2479675" y="4395788"/>
            <a:ext cx="536575" cy="481012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</p:cxnSp>
      <p:cxnSp>
        <p:nvCxnSpPr>
          <p:cNvPr id="85007" name="AutoShape 15"/>
          <p:cNvCxnSpPr>
            <a:cxnSpLocks noChangeShapeType="1"/>
            <a:stCxn id="84994" idx="5"/>
            <a:endCxn id="85004" idx="0"/>
          </p:cNvCxnSpPr>
          <p:nvPr/>
        </p:nvCxnSpPr>
        <p:spPr bwMode="auto">
          <a:xfrm>
            <a:off x="4702175" y="2312988"/>
            <a:ext cx="1255713" cy="95885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</p:cxnSp>
      <p:sp>
        <p:nvSpPr>
          <p:cNvPr id="85011" name="AutoShape 19"/>
          <p:cNvSpPr>
            <a:spLocks noChangeArrowheads="1"/>
          </p:cNvSpPr>
          <p:nvPr/>
        </p:nvSpPr>
        <p:spPr bwMode="auto">
          <a:xfrm>
            <a:off x="3810000" y="4038600"/>
            <a:ext cx="1316038" cy="1182688"/>
          </a:xfrm>
          <a:prstGeom prst="triangle">
            <a:avLst>
              <a:gd name="adj" fmla="val 50000"/>
            </a:avLst>
          </a:prstGeom>
          <a:solidFill>
            <a:srgbClr val="00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5012" name="Text Box 20"/>
          <p:cNvSpPr txBox="1">
            <a:spLocks noChangeArrowheads="1"/>
          </p:cNvSpPr>
          <p:nvPr/>
        </p:nvSpPr>
        <p:spPr bwMode="auto">
          <a:xfrm>
            <a:off x="4052888" y="4386263"/>
            <a:ext cx="46355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5400" i="1"/>
              <a:t>W</a:t>
            </a:r>
            <a:endParaRPr lang="en-US" sz="2800"/>
          </a:p>
        </p:txBody>
      </p:sp>
      <p:sp>
        <p:nvSpPr>
          <p:cNvPr id="85013" name="Oval 21"/>
          <p:cNvSpPr>
            <a:spLocks noChangeArrowheads="1"/>
          </p:cNvSpPr>
          <p:nvPr/>
        </p:nvSpPr>
        <p:spPr bwMode="auto">
          <a:xfrm>
            <a:off x="2514600" y="2895600"/>
            <a:ext cx="763588" cy="722313"/>
          </a:xfrm>
          <a:prstGeom prst="ellipse">
            <a:avLst/>
          </a:prstGeom>
          <a:solidFill>
            <a:srgbClr val="00FFFF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r>
              <a:rPr lang="en-US" sz="5400" i="1"/>
              <a:t>i</a:t>
            </a:r>
          </a:p>
        </p:txBody>
      </p:sp>
      <p:cxnSp>
        <p:nvCxnSpPr>
          <p:cNvPr id="85016" name="AutoShape 24"/>
          <p:cNvCxnSpPr>
            <a:cxnSpLocks noChangeShapeType="1"/>
            <a:stCxn id="85013" idx="5"/>
            <a:endCxn id="85011" idx="0"/>
          </p:cNvCxnSpPr>
          <p:nvPr/>
        </p:nvCxnSpPr>
        <p:spPr bwMode="auto">
          <a:xfrm>
            <a:off x="3167063" y="3511550"/>
            <a:ext cx="1301750" cy="52705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</p:cxnSp>
      <p:sp>
        <p:nvSpPr>
          <p:cNvPr id="85017" name="Rectangle 25"/>
          <p:cNvSpPr>
            <a:spLocks noChangeArrowheads="1"/>
          </p:cNvSpPr>
          <p:nvPr/>
        </p:nvSpPr>
        <p:spPr bwMode="auto">
          <a:xfrm>
            <a:off x="665163" y="646113"/>
            <a:ext cx="7813675" cy="80168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 anchor="ctr">
            <a:prstTxWarp prst="textNoShape">
              <a:avLst/>
            </a:prstTxWarp>
          </a:bodyPr>
          <a:lstStyle/>
          <a:p>
            <a:pPr algn="ctr"/>
            <a:r>
              <a:rPr lang="en-US" sz="4400">
                <a:solidFill>
                  <a:srgbClr val="FF0000"/>
                </a:solidFill>
              </a:rPr>
              <a:t>Double rotation : first rotation</a:t>
            </a:r>
          </a:p>
        </p:txBody>
      </p:sp>
      <p:sp>
        <p:nvSpPr>
          <p:cNvPr id="85018" name="Text Box 26"/>
          <p:cNvSpPr txBox="1">
            <a:spLocks noChangeArrowheads="1"/>
          </p:cNvSpPr>
          <p:nvPr/>
        </p:nvSpPr>
        <p:spPr bwMode="auto">
          <a:xfrm>
            <a:off x="5357813" y="1768475"/>
            <a:ext cx="301466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400">
                <a:solidFill>
                  <a:schemeClr val="accent2"/>
                </a:solidFill>
              </a:rPr>
              <a:t>left rotation complete</a:t>
            </a:r>
          </a:p>
        </p:txBody>
      </p:sp>
      <p:cxnSp>
        <p:nvCxnSpPr>
          <p:cNvPr id="85023" name="AutoShape 31"/>
          <p:cNvCxnSpPr>
            <a:cxnSpLocks noChangeShapeType="1"/>
            <a:stCxn id="85013" idx="3"/>
            <a:endCxn id="84996" idx="0"/>
          </p:cNvCxnSpPr>
          <p:nvPr/>
        </p:nvCxnSpPr>
        <p:spPr bwMode="auto">
          <a:xfrm flipH="1">
            <a:off x="2209800" y="3511550"/>
            <a:ext cx="415925" cy="268288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</p:cxnSp>
      <p:sp>
        <p:nvSpPr>
          <p:cNvPr id="85026" name="Oval 34"/>
          <p:cNvSpPr>
            <a:spLocks noChangeArrowheads="1"/>
          </p:cNvSpPr>
          <p:nvPr/>
        </p:nvSpPr>
        <p:spPr bwMode="auto">
          <a:xfrm rot="19500000">
            <a:off x="685800" y="2971800"/>
            <a:ext cx="3429000" cy="1487488"/>
          </a:xfrm>
          <a:prstGeom prst="ellips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Line 14"/>
          <p:cNvSpPr>
            <a:spLocks noChangeShapeType="1"/>
          </p:cNvSpPr>
          <p:nvPr/>
        </p:nvSpPr>
        <p:spPr bwMode="auto">
          <a:xfrm>
            <a:off x="7032625" y="4389438"/>
            <a:ext cx="1455738" cy="0"/>
          </a:xfrm>
          <a:prstGeom prst="line">
            <a:avLst/>
          </a:prstGeom>
          <a:noFill/>
          <a:ln w="19050">
            <a:solidFill>
              <a:schemeClr val="tx1"/>
            </a:solidFill>
            <a:prstDash val="sysDot"/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Line 15"/>
          <p:cNvSpPr>
            <a:spLocks noChangeShapeType="1"/>
          </p:cNvSpPr>
          <p:nvPr/>
        </p:nvSpPr>
        <p:spPr bwMode="auto">
          <a:xfrm>
            <a:off x="7032625" y="5176838"/>
            <a:ext cx="1455738" cy="0"/>
          </a:xfrm>
          <a:prstGeom prst="line">
            <a:avLst/>
          </a:prstGeom>
          <a:noFill/>
          <a:ln w="19050">
            <a:solidFill>
              <a:schemeClr val="tx1"/>
            </a:solidFill>
            <a:prstDash val="sysDot"/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Line 16"/>
          <p:cNvSpPr>
            <a:spLocks noChangeShapeType="1"/>
          </p:cNvSpPr>
          <p:nvPr/>
        </p:nvSpPr>
        <p:spPr bwMode="auto">
          <a:xfrm>
            <a:off x="7102475" y="6030913"/>
            <a:ext cx="1455738" cy="0"/>
          </a:xfrm>
          <a:prstGeom prst="line">
            <a:avLst/>
          </a:prstGeom>
          <a:noFill/>
          <a:ln w="19050">
            <a:solidFill>
              <a:schemeClr val="tx1"/>
            </a:solidFill>
            <a:prstDash val="sysDot"/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Oval 2"/>
          <p:cNvSpPr>
            <a:spLocks noChangeArrowheads="1"/>
          </p:cNvSpPr>
          <p:nvPr/>
        </p:nvSpPr>
        <p:spPr bwMode="auto">
          <a:xfrm>
            <a:off x="4051300" y="1695450"/>
            <a:ext cx="762000" cy="722313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6019" name="Text Box 3"/>
          <p:cNvSpPr txBox="1">
            <a:spLocks noChangeArrowheads="1"/>
          </p:cNvSpPr>
          <p:nvPr/>
        </p:nvSpPr>
        <p:spPr bwMode="auto">
          <a:xfrm>
            <a:off x="4259263" y="1497013"/>
            <a:ext cx="466725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5400" i="1"/>
              <a:t>j</a:t>
            </a:r>
            <a:endParaRPr lang="en-US" sz="2800"/>
          </a:p>
        </p:txBody>
      </p:sp>
      <p:sp>
        <p:nvSpPr>
          <p:cNvPr id="86020" name="Oval 4"/>
          <p:cNvSpPr>
            <a:spLocks noChangeArrowheads="1"/>
          </p:cNvSpPr>
          <p:nvPr/>
        </p:nvSpPr>
        <p:spPr bwMode="auto">
          <a:xfrm>
            <a:off x="1828800" y="3779838"/>
            <a:ext cx="762000" cy="72231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r>
              <a:rPr lang="en-US" sz="5400" i="1"/>
              <a:t>k</a:t>
            </a:r>
          </a:p>
        </p:txBody>
      </p:sp>
      <p:cxnSp>
        <p:nvCxnSpPr>
          <p:cNvPr id="86021" name="AutoShape 5"/>
          <p:cNvCxnSpPr>
            <a:cxnSpLocks noChangeShapeType="1"/>
            <a:stCxn id="86018" idx="3"/>
            <a:endCxn id="86035" idx="0"/>
          </p:cNvCxnSpPr>
          <p:nvPr/>
        </p:nvCxnSpPr>
        <p:spPr bwMode="auto">
          <a:xfrm flipH="1">
            <a:off x="2897188" y="2311400"/>
            <a:ext cx="1265237" cy="58420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</p:cxnSp>
      <p:sp>
        <p:nvSpPr>
          <p:cNvPr id="86022" name="AutoShape 6"/>
          <p:cNvSpPr>
            <a:spLocks noChangeArrowheads="1"/>
          </p:cNvSpPr>
          <p:nvPr/>
        </p:nvSpPr>
        <p:spPr bwMode="auto">
          <a:xfrm>
            <a:off x="609600" y="4953000"/>
            <a:ext cx="1455738" cy="1116013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86023" name="AutoShape 7"/>
          <p:cNvCxnSpPr>
            <a:cxnSpLocks noChangeShapeType="1"/>
            <a:stCxn id="86020" idx="3"/>
            <a:endCxn id="86022" idx="0"/>
          </p:cNvCxnSpPr>
          <p:nvPr/>
        </p:nvCxnSpPr>
        <p:spPr bwMode="auto">
          <a:xfrm flipH="1">
            <a:off x="1338263" y="4395788"/>
            <a:ext cx="601662" cy="557212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</p:cxnSp>
      <p:sp>
        <p:nvSpPr>
          <p:cNvPr id="86024" name="Text Box 8"/>
          <p:cNvSpPr txBox="1">
            <a:spLocks noChangeArrowheads="1"/>
          </p:cNvSpPr>
          <p:nvPr/>
        </p:nvSpPr>
        <p:spPr bwMode="auto">
          <a:xfrm>
            <a:off x="1071563" y="5257800"/>
            <a:ext cx="465137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5400" i="1"/>
              <a:t>X</a:t>
            </a:r>
            <a:endParaRPr lang="en-US" sz="2800"/>
          </a:p>
        </p:txBody>
      </p:sp>
      <p:sp>
        <p:nvSpPr>
          <p:cNvPr id="86025" name="AutoShape 9"/>
          <p:cNvSpPr>
            <a:spLocks noChangeArrowheads="1"/>
          </p:cNvSpPr>
          <p:nvPr/>
        </p:nvSpPr>
        <p:spPr bwMode="auto">
          <a:xfrm>
            <a:off x="2357438" y="4876800"/>
            <a:ext cx="1317625" cy="1182688"/>
          </a:xfrm>
          <a:prstGeom prst="triangle">
            <a:avLst>
              <a:gd name="adj" fmla="val 50000"/>
            </a:avLst>
          </a:prstGeom>
          <a:solidFill>
            <a:srgbClr val="00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r>
              <a:rPr lang="en-US" sz="5400" i="1"/>
              <a:t>V</a:t>
            </a:r>
          </a:p>
        </p:txBody>
      </p:sp>
      <p:sp>
        <p:nvSpPr>
          <p:cNvPr id="86026" name="AutoShape 10"/>
          <p:cNvSpPr>
            <a:spLocks noChangeArrowheads="1"/>
          </p:cNvSpPr>
          <p:nvPr/>
        </p:nvSpPr>
        <p:spPr bwMode="auto">
          <a:xfrm>
            <a:off x="5229225" y="3271838"/>
            <a:ext cx="1457325" cy="11176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6027" name="Text Box 11"/>
          <p:cNvSpPr txBox="1">
            <a:spLocks noChangeArrowheads="1"/>
          </p:cNvSpPr>
          <p:nvPr/>
        </p:nvSpPr>
        <p:spPr bwMode="auto">
          <a:xfrm>
            <a:off x="5646738" y="3546475"/>
            <a:ext cx="465137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5400" i="1"/>
              <a:t>Z</a:t>
            </a:r>
            <a:endParaRPr lang="en-US" sz="2800"/>
          </a:p>
        </p:txBody>
      </p:sp>
      <p:cxnSp>
        <p:nvCxnSpPr>
          <p:cNvPr id="86028" name="AutoShape 12"/>
          <p:cNvCxnSpPr>
            <a:cxnSpLocks noChangeShapeType="1"/>
            <a:stCxn id="86020" idx="5"/>
            <a:endCxn id="86025" idx="0"/>
          </p:cNvCxnSpPr>
          <p:nvPr/>
        </p:nvCxnSpPr>
        <p:spPr bwMode="auto">
          <a:xfrm>
            <a:off x="2479675" y="4395788"/>
            <a:ext cx="536575" cy="481012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</p:cxnSp>
      <p:cxnSp>
        <p:nvCxnSpPr>
          <p:cNvPr id="86029" name="AutoShape 13"/>
          <p:cNvCxnSpPr>
            <a:cxnSpLocks noChangeShapeType="1"/>
            <a:stCxn id="86018" idx="5"/>
            <a:endCxn id="86026" idx="0"/>
          </p:cNvCxnSpPr>
          <p:nvPr/>
        </p:nvCxnSpPr>
        <p:spPr bwMode="auto">
          <a:xfrm>
            <a:off x="4702175" y="2312988"/>
            <a:ext cx="1255713" cy="95885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</p:cxnSp>
      <p:sp>
        <p:nvSpPr>
          <p:cNvPr id="86030" name="Line 14"/>
          <p:cNvSpPr>
            <a:spLocks noChangeShapeType="1"/>
          </p:cNvSpPr>
          <p:nvPr/>
        </p:nvSpPr>
        <p:spPr bwMode="auto">
          <a:xfrm>
            <a:off x="7032625" y="4389438"/>
            <a:ext cx="1455738" cy="0"/>
          </a:xfrm>
          <a:prstGeom prst="line">
            <a:avLst/>
          </a:prstGeom>
          <a:noFill/>
          <a:ln w="19050">
            <a:solidFill>
              <a:schemeClr val="tx1"/>
            </a:solidFill>
            <a:prstDash val="sysDot"/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6031" name="Line 15"/>
          <p:cNvSpPr>
            <a:spLocks noChangeShapeType="1"/>
          </p:cNvSpPr>
          <p:nvPr/>
        </p:nvSpPr>
        <p:spPr bwMode="auto">
          <a:xfrm>
            <a:off x="7032625" y="5176838"/>
            <a:ext cx="1455738" cy="0"/>
          </a:xfrm>
          <a:prstGeom prst="line">
            <a:avLst/>
          </a:prstGeom>
          <a:noFill/>
          <a:ln w="19050">
            <a:solidFill>
              <a:schemeClr val="tx1"/>
            </a:solidFill>
            <a:prstDash val="sysDot"/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6032" name="Line 16"/>
          <p:cNvSpPr>
            <a:spLocks noChangeShapeType="1"/>
          </p:cNvSpPr>
          <p:nvPr/>
        </p:nvSpPr>
        <p:spPr bwMode="auto">
          <a:xfrm>
            <a:off x="7102475" y="6030913"/>
            <a:ext cx="1455738" cy="0"/>
          </a:xfrm>
          <a:prstGeom prst="line">
            <a:avLst/>
          </a:prstGeom>
          <a:noFill/>
          <a:ln w="19050">
            <a:solidFill>
              <a:schemeClr val="tx1"/>
            </a:solidFill>
            <a:prstDash val="sysDot"/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6033" name="AutoShape 17"/>
          <p:cNvSpPr>
            <a:spLocks noChangeArrowheads="1"/>
          </p:cNvSpPr>
          <p:nvPr/>
        </p:nvSpPr>
        <p:spPr bwMode="auto">
          <a:xfrm>
            <a:off x="3810000" y="4038600"/>
            <a:ext cx="1316038" cy="1182688"/>
          </a:xfrm>
          <a:prstGeom prst="triangle">
            <a:avLst>
              <a:gd name="adj" fmla="val 50000"/>
            </a:avLst>
          </a:prstGeom>
          <a:solidFill>
            <a:srgbClr val="00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6034" name="Text Box 18"/>
          <p:cNvSpPr txBox="1">
            <a:spLocks noChangeArrowheads="1"/>
          </p:cNvSpPr>
          <p:nvPr/>
        </p:nvSpPr>
        <p:spPr bwMode="auto">
          <a:xfrm>
            <a:off x="4052888" y="4386263"/>
            <a:ext cx="46355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5400" i="1"/>
              <a:t>W</a:t>
            </a:r>
            <a:endParaRPr lang="en-US" sz="2800"/>
          </a:p>
        </p:txBody>
      </p:sp>
      <p:sp>
        <p:nvSpPr>
          <p:cNvPr id="86035" name="Oval 19"/>
          <p:cNvSpPr>
            <a:spLocks noChangeArrowheads="1"/>
          </p:cNvSpPr>
          <p:nvPr/>
        </p:nvSpPr>
        <p:spPr bwMode="auto">
          <a:xfrm>
            <a:off x="2514600" y="2895600"/>
            <a:ext cx="763588" cy="722313"/>
          </a:xfrm>
          <a:prstGeom prst="ellipse">
            <a:avLst/>
          </a:prstGeom>
          <a:solidFill>
            <a:srgbClr val="00FFFF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r>
              <a:rPr lang="en-US" sz="5400" i="1"/>
              <a:t>i</a:t>
            </a:r>
          </a:p>
        </p:txBody>
      </p:sp>
      <p:cxnSp>
        <p:nvCxnSpPr>
          <p:cNvPr id="86036" name="AutoShape 20"/>
          <p:cNvCxnSpPr>
            <a:cxnSpLocks noChangeShapeType="1"/>
            <a:stCxn id="86035" idx="5"/>
            <a:endCxn id="86033" idx="0"/>
          </p:cNvCxnSpPr>
          <p:nvPr/>
        </p:nvCxnSpPr>
        <p:spPr bwMode="auto">
          <a:xfrm>
            <a:off x="3167063" y="3511550"/>
            <a:ext cx="1301750" cy="52705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</p:cxnSp>
      <p:sp>
        <p:nvSpPr>
          <p:cNvPr id="86037" name="Rectangle 21"/>
          <p:cNvSpPr>
            <a:spLocks noChangeArrowheads="1"/>
          </p:cNvSpPr>
          <p:nvPr/>
        </p:nvSpPr>
        <p:spPr bwMode="auto">
          <a:xfrm>
            <a:off x="665163" y="646113"/>
            <a:ext cx="7813675" cy="80168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 anchor="ctr">
            <a:prstTxWarp prst="textNoShape">
              <a:avLst/>
            </a:prstTxWarp>
          </a:bodyPr>
          <a:lstStyle/>
          <a:p>
            <a:pPr algn="ctr"/>
            <a:r>
              <a:rPr lang="en-US" sz="4400">
                <a:solidFill>
                  <a:srgbClr val="FF0000"/>
                </a:solidFill>
              </a:rPr>
              <a:t>Double rotation : second rotation</a:t>
            </a:r>
          </a:p>
        </p:txBody>
      </p:sp>
      <p:cxnSp>
        <p:nvCxnSpPr>
          <p:cNvPr id="86039" name="AutoShape 23"/>
          <p:cNvCxnSpPr>
            <a:cxnSpLocks noChangeShapeType="1"/>
            <a:stCxn id="86035" idx="3"/>
            <a:endCxn id="86020" idx="0"/>
          </p:cNvCxnSpPr>
          <p:nvPr/>
        </p:nvCxnSpPr>
        <p:spPr bwMode="auto">
          <a:xfrm flipH="1">
            <a:off x="2209800" y="3511550"/>
            <a:ext cx="415925" cy="268288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</p:cxnSp>
      <p:sp>
        <p:nvSpPr>
          <p:cNvPr id="86040" name="Oval 24"/>
          <p:cNvSpPr>
            <a:spLocks noChangeArrowheads="1"/>
          </p:cNvSpPr>
          <p:nvPr/>
        </p:nvSpPr>
        <p:spPr bwMode="auto">
          <a:xfrm rot="19500000">
            <a:off x="1905000" y="1941513"/>
            <a:ext cx="3429000" cy="1487487"/>
          </a:xfrm>
          <a:prstGeom prst="ellips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6041" name="Text Box 25"/>
          <p:cNvSpPr txBox="1">
            <a:spLocks noChangeArrowheads="1"/>
          </p:cNvSpPr>
          <p:nvPr/>
        </p:nvSpPr>
        <p:spPr bwMode="auto">
          <a:xfrm>
            <a:off x="5318125" y="1954213"/>
            <a:ext cx="32527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400">
                <a:solidFill>
                  <a:schemeClr val="accent2"/>
                </a:solidFill>
              </a:rPr>
              <a:t>Now do a right rotation</a:t>
            </a:r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Oval 2"/>
          <p:cNvSpPr>
            <a:spLocks noChangeArrowheads="1"/>
          </p:cNvSpPr>
          <p:nvPr/>
        </p:nvSpPr>
        <p:spPr bwMode="auto">
          <a:xfrm>
            <a:off x="4810125" y="3773488"/>
            <a:ext cx="762000" cy="72231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r>
              <a:rPr lang="en-US" sz="5400" i="1"/>
              <a:t>j</a:t>
            </a:r>
          </a:p>
        </p:txBody>
      </p:sp>
      <p:sp>
        <p:nvSpPr>
          <p:cNvPr id="87044" name="Oval 4"/>
          <p:cNvSpPr>
            <a:spLocks noChangeArrowheads="1"/>
          </p:cNvSpPr>
          <p:nvPr/>
        </p:nvSpPr>
        <p:spPr bwMode="auto">
          <a:xfrm>
            <a:off x="1828800" y="3779838"/>
            <a:ext cx="762000" cy="72231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r>
              <a:rPr lang="en-US" sz="5400" i="1"/>
              <a:t>k</a:t>
            </a:r>
          </a:p>
        </p:txBody>
      </p:sp>
      <p:sp>
        <p:nvSpPr>
          <p:cNvPr id="87046" name="AutoShape 6"/>
          <p:cNvSpPr>
            <a:spLocks noChangeArrowheads="1"/>
          </p:cNvSpPr>
          <p:nvPr/>
        </p:nvSpPr>
        <p:spPr bwMode="auto">
          <a:xfrm>
            <a:off x="609600" y="4953000"/>
            <a:ext cx="1455738" cy="1116013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87047" name="AutoShape 7"/>
          <p:cNvCxnSpPr>
            <a:cxnSpLocks noChangeShapeType="1"/>
            <a:stCxn id="87044" idx="3"/>
            <a:endCxn id="87046" idx="0"/>
          </p:cNvCxnSpPr>
          <p:nvPr/>
        </p:nvCxnSpPr>
        <p:spPr bwMode="auto">
          <a:xfrm flipH="1">
            <a:off x="1338263" y="4395788"/>
            <a:ext cx="601662" cy="557212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</p:cxnSp>
      <p:sp>
        <p:nvSpPr>
          <p:cNvPr id="87048" name="Text Box 8"/>
          <p:cNvSpPr txBox="1">
            <a:spLocks noChangeArrowheads="1"/>
          </p:cNvSpPr>
          <p:nvPr/>
        </p:nvSpPr>
        <p:spPr bwMode="auto">
          <a:xfrm>
            <a:off x="1071563" y="5257800"/>
            <a:ext cx="465137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5400" i="1">
                <a:latin typeface="Times New Roman" pitchFamily="-101" charset="0"/>
              </a:rPr>
              <a:t>X</a:t>
            </a:r>
            <a:endParaRPr lang="en-US" sz="2800">
              <a:latin typeface="Times New Roman" pitchFamily="-101" charset="0"/>
            </a:endParaRPr>
          </a:p>
        </p:txBody>
      </p:sp>
      <p:sp>
        <p:nvSpPr>
          <p:cNvPr id="87049" name="AutoShape 9"/>
          <p:cNvSpPr>
            <a:spLocks noChangeArrowheads="1"/>
          </p:cNvSpPr>
          <p:nvPr/>
        </p:nvSpPr>
        <p:spPr bwMode="auto">
          <a:xfrm>
            <a:off x="2357438" y="4876800"/>
            <a:ext cx="1317625" cy="1182688"/>
          </a:xfrm>
          <a:prstGeom prst="triangle">
            <a:avLst>
              <a:gd name="adj" fmla="val 50000"/>
            </a:avLst>
          </a:prstGeom>
          <a:solidFill>
            <a:srgbClr val="00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r>
              <a:rPr lang="en-US" sz="5400" i="1"/>
              <a:t>V</a:t>
            </a:r>
          </a:p>
        </p:txBody>
      </p:sp>
      <p:sp>
        <p:nvSpPr>
          <p:cNvPr id="87050" name="AutoShape 10"/>
          <p:cNvSpPr>
            <a:spLocks noChangeArrowheads="1"/>
          </p:cNvSpPr>
          <p:nvPr/>
        </p:nvSpPr>
        <p:spPr bwMode="auto">
          <a:xfrm>
            <a:off x="5229225" y="4906963"/>
            <a:ext cx="1457325" cy="11176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7051" name="Text Box 11"/>
          <p:cNvSpPr txBox="1">
            <a:spLocks noChangeArrowheads="1"/>
          </p:cNvSpPr>
          <p:nvPr/>
        </p:nvSpPr>
        <p:spPr bwMode="auto">
          <a:xfrm>
            <a:off x="5646738" y="5181600"/>
            <a:ext cx="465137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5400" i="1"/>
              <a:t>Z</a:t>
            </a:r>
            <a:endParaRPr lang="en-US" sz="2800"/>
          </a:p>
        </p:txBody>
      </p:sp>
      <p:cxnSp>
        <p:nvCxnSpPr>
          <p:cNvPr id="87052" name="AutoShape 12"/>
          <p:cNvCxnSpPr>
            <a:cxnSpLocks noChangeShapeType="1"/>
            <a:stCxn id="87044" idx="5"/>
            <a:endCxn id="87049" idx="0"/>
          </p:cNvCxnSpPr>
          <p:nvPr/>
        </p:nvCxnSpPr>
        <p:spPr bwMode="auto">
          <a:xfrm>
            <a:off x="2479675" y="4395788"/>
            <a:ext cx="536575" cy="481012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</p:cxnSp>
      <p:cxnSp>
        <p:nvCxnSpPr>
          <p:cNvPr id="87053" name="AutoShape 13"/>
          <p:cNvCxnSpPr>
            <a:cxnSpLocks noChangeShapeType="1"/>
            <a:stCxn id="87042" idx="5"/>
            <a:endCxn id="87050" idx="0"/>
          </p:cNvCxnSpPr>
          <p:nvPr/>
        </p:nvCxnSpPr>
        <p:spPr bwMode="auto">
          <a:xfrm>
            <a:off x="5461000" y="4389438"/>
            <a:ext cx="496888" cy="517525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</p:cxnSp>
      <p:sp>
        <p:nvSpPr>
          <p:cNvPr id="87054" name="Line 14"/>
          <p:cNvSpPr>
            <a:spLocks noChangeShapeType="1"/>
          </p:cNvSpPr>
          <p:nvPr/>
        </p:nvSpPr>
        <p:spPr bwMode="auto">
          <a:xfrm>
            <a:off x="7032625" y="4389438"/>
            <a:ext cx="1455738" cy="0"/>
          </a:xfrm>
          <a:prstGeom prst="line">
            <a:avLst/>
          </a:prstGeom>
          <a:noFill/>
          <a:ln w="19050">
            <a:solidFill>
              <a:schemeClr val="tx1"/>
            </a:solidFill>
            <a:prstDash val="sysDot"/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7055" name="Line 15"/>
          <p:cNvSpPr>
            <a:spLocks noChangeShapeType="1"/>
          </p:cNvSpPr>
          <p:nvPr/>
        </p:nvSpPr>
        <p:spPr bwMode="auto">
          <a:xfrm>
            <a:off x="7032625" y="5176838"/>
            <a:ext cx="1455738" cy="0"/>
          </a:xfrm>
          <a:prstGeom prst="line">
            <a:avLst/>
          </a:prstGeom>
          <a:noFill/>
          <a:ln w="19050">
            <a:solidFill>
              <a:schemeClr val="tx1"/>
            </a:solidFill>
            <a:prstDash val="sysDot"/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7056" name="Line 16"/>
          <p:cNvSpPr>
            <a:spLocks noChangeShapeType="1"/>
          </p:cNvSpPr>
          <p:nvPr/>
        </p:nvSpPr>
        <p:spPr bwMode="auto">
          <a:xfrm>
            <a:off x="7102475" y="6030913"/>
            <a:ext cx="1455738" cy="0"/>
          </a:xfrm>
          <a:prstGeom prst="line">
            <a:avLst/>
          </a:prstGeom>
          <a:noFill/>
          <a:ln w="19050">
            <a:solidFill>
              <a:schemeClr val="tx1"/>
            </a:solidFill>
            <a:prstDash val="sysDot"/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7057" name="AutoShape 17"/>
          <p:cNvSpPr>
            <a:spLocks noChangeArrowheads="1"/>
          </p:cNvSpPr>
          <p:nvPr/>
        </p:nvSpPr>
        <p:spPr bwMode="auto">
          <a:xfrm>
            <a:off x="3810000" y="4876800"/>
            <a:ext cx="1316038" cy="1182688"/>
          </a:xfrm>
          <a:prstGeom prst="triangle">
            <a:avLst>
              <a:gd name="adj" fmla="val 50000"/>
            </a:avLst>
          </a:prstGeom>
          <a:solidFill>
            <a:srgbClr val="00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7058" name="Text Box 18"/>
          <p:cNvSpPr txBox="1">
            <a:spLocks noChangeArrowheads="1"/>
          </p:cNvSpPr>
          <p:nvPr/>
        </p:nvSpPr>
        <p:spPr bwMode="auto">
          <a:xfrm>
            <a:off x="4052888" y="5224463"/>
            <a:ext cx="46355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5400" i="1"/>
              <a:t>W</a:t>
            </a:r>
            <a:endParaRPr lang="en-US" sz="2800"/>
          </a:p>
        </p:txBody>
      </p:sp>
      <p:sp>
        <p:nvSpPr>
          <p:cNvPr id="87059" name="Oval 19"/>
          <p:cNvSpPr>
            <a:spLocks noChangeArrowheads="1"/>
          </p:cNvSpPr>
          <p:nvPr/>
        </p:nvSpPr>
        <p:spPr bwMode="auto">
          <a:xfrm>
            <a:off x="3200400" y="2895600"/>
            <a:ext cx="763588" cy="722313"/>
          </a:xfrm>
          <a:prstGeom prst="ellipse">
            <a:avLst/>
          </a:prstGeom>
          <a:solidFill>
            <a:srgbClr val="00FFFF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r>
              <a:rPr lang="en-US" sz="5400" i="1"/>
              <a:t>i</a:t>
            </a:r>
          </a:p>
        </p:txBody>
      </p:sp>
      <p:cxnSp>
        <p:nvCxnSpPr>
          <p:cNvPr id="87060" name="AutoShape 20"/>
          <p:cNvCxnSpPr>
            <a:cxnSpLocks noChangeShapeType="1"/>
            <a:stCxn id="87042" idx="3"/>
            <a:endCxn id="87057" idx="0"/>
          </p:cNvCxnSpPr>
          <p:nvPr/>
        </p:nvCxnSpPr>
        <p:spPr bwMode="auto">
          <a:xfrm flipH="1">
            <a:off x="4468813" y="4389438"/>
            <a:ext cx="452437" cy="487362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</p:cxnSp>
      <p:sp>
        <p:nvSpPr>
          <p:cNvPr id="87061" name="Rectangle 21"/>
          <p:cNvSpPr>
            <a:spLocks noChangeArrowheads="1"/>
          </p:cNvSpPr>
          <p:nvPr/>
        </p:nvSpPr>
        <p:spPr bwMode="auto">
          <a:xfrm>
            <a:off x="665163" y="646113"/>
            <a:ext cx="7813675" cy="80168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 anchor="ctr">
            <a:prstTxWarp prst="textNoShape">
              <a:avLst/>
            </a:prstTxWarp>
          </a:bodyPr>
          <a:lstStyle/>
          <a:p>
            <a:pPr algn="ctr"/>
            <a:r>
              <a:rPr lang="en-US" sz="4400">
                <a:solidFill>
                  <a:srgbClr val="FF0000"/>
                </a:solidFill>
              </a:rPr>
              <a:t>Double rotation : second rotation</a:t>
            </a:r>
          </a:p>
        </p:txBody>
      </p:sp>
      <p:cxnSp>
        <p:nvCxnSpPr>
          <p:cNvPr id="87062" name="AutoShape 22"/>
          <p:cNvCxnSpPr>
            <a:cxnSpLocks noChangeShapeType="1"/>
            <a:stCxn id="87059" idx="3"/>
            <a:endCxn id="87044" idx="0"/>
          </p:cNvCxnSpPr>
          <p:nvPr/>
        </p:nvCxnSpPr>
        <p:spPr bwMode="auto">
          <a:xfrm flipH="1">
            <a:off x="2209800" y="3511550"/>
            <a:ext cx="1101725" cy="268288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</p:cxnSp>
      <p:cxnSp>
        <p:nvCxnSpPr>
          <p:cNvPr id="87066" name="AutoShape 26"/>
          <p:cNvCxnSpPr>
            <a:cxnSpLocks noChangeShapeType="1"/>
            <a:stCxn id="87042" idx="0"/>
            <a:endCxn id="87059" idx="5"/>
          </p:cNvCxnSpPr>
          <p:nvPr/>
        </p:nvCxnSpPr>
        <p:spPr bwMode="auto">
          <a:xfrm flipH="1" flipV="1">
            <a:off x="3852863" y="3511550"/>
            <a:ext cx="1338262" cy="261938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</p:spPr>
      </p:cxnSp>
      <p:sp>
        <p:nvSpPr>
          <p:cNvPr id="87067" name="Oval 27"/>
          <p:cNvSpPr>
            <a:spLocks noChangeArrowheads="1"/>
          </p:cNvSpPr>
          <p:nvPr/>
        </p:nvSpPr>
        <p:spPr bwMode="auto">
          <a:xfrm rot="1680000">
            <a:off x="2743200" y="3008313"/>
            <a:ext cx="3429000" cy="1487487"/>
          </a:xfrm>
          <a:prstGeom prst="ellips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7068" name="Text Box 28"/>
          <p:cNvSpPr txBox="1">
            <a:spLocks noChangeArrowheads="1"/>
          </p:cNvSpPr>
          <p:nvPr/>
        </p:nvSpPr>
        <p:spPr bwMode="auto">
          <a:xfrm>
            <a:off x="5181600" y="1954213"/>
            <a:ext cx="32019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400">
                <a:solidFill>
                  <a:schemeClr val="accent2"/>
                </a:solidFill>
              </a:rPr>
              <a:t>right rotation complete</a:t>
            </a:r>
          </a:p>
        </p:txBody>
      </p:sp>
      <p:sp>
        <p:nvSpPr>
          <p:cNvPr id="87069" name="Text Box 29"/>
          <p:cNvSpPr txBox="1">
            <a:spLocks noChangeArrowheads="1"/>
          </p:cNvSpPr>
          <p:nvPr/>
        </p:nvSpPr>
        <p:spPr bwMode="auto">
          <a:xfrm>
            <a:off x="5562600" y="2667000"/>
            <a:ext cx="2711450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r>
              <a:rPr lang="en-US" sz="2400"/>
              <a:t>Balance has been </a:t>
            </a:r>
          </a:p>
          <a:p>
            <a:r>
              <a:rPr lang="en-US" sz="2400"/>
              <a:t>restored</a:t>
            </a:r>
          </a:p>
        </p:txBody>
      </p:sp>
      <p:sp>
        <p:nvSpPr>
          <p:cNvPr id="87070" name="Text Box 30"/>
          <p:cNvSpPr txBox="1">
            <a:spLocks noChangeArrowheads="1"/>
          </p:cNvSpPr>
          <p:nvPr/>
        </p:nvSpPr>
        <p:spPr bwMode="auto">
          <a:xfrm>
            <a:off x="6172200" y="4572000"/>
            <a:ext cx="32543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/>
              <a:t>h</a:t>
            </a:r>
          </a:p>
        </p:txBody>
      </p:sp>
      <p:sp>
        <p:nvSpPr>
          <p:cNvPr id="87073" name="Text Box 33"/>
          <p:cNvSpPr txBox="1">
            <a:spLocks noChangeArrowheads="1"/>
          </p:cNvSpPr>
          <p:nvPr/>
        </p:nvSpPr>
        <p:spPr bwMode="auto">
          <a:xfrm>
            <a:off x="914400" y="4648200"/>
            <a:ext cx="32543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h</a:t>
            </a:r>
          </a:p>
        </p:txBody>
      </p:sp>
      <p:sp>
        <p:nvSpPr>
          <p:cNvPr id="87074" name="Text Box 34"/>
          <p:cNvSpPr txBox="1">
            <a:spLocks noChangeArrowheads="1"/>
          </p:cNvSpPr>
          <p:nvPr/>
        </p:nvSpPr>
        <p:spPr bwMode="auto">
          <a:xfrm>
            <a:off x="3276600" y="4724400"/>
            <a:ext cx="105727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h or h-1</a:t>
            </a:r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12/26/03</a:t>
            </a:r>
          </a:p>
        </p:txBody>
      </p:sp>
      <p:sp>
        <p:nvSpPr>
          <p:cNvPr id="1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AVL Trees - Lecture 8</a:t>
            </a:r>
          </a:p>
        </p:txBody>
      </p:sp>
      <p:sp>
        <p:nvSpPr>
          <p:cNvPr id="1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FEA5D-3DE4-4C4F-B9A5-7CB81C4D3C4B}" type="slidenum">
              <a:rPr lang="en-US"/>
              <a:pPr/>
              <a:t>126</a:t>
            </a:fld>
            <a:endParaRPr lang="en-US"/>
          </a:p>
        </p:txBody>
      </p:sp>
      <p:sp>
        <p:nvSpPr>
          <p:cNvPr id="911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FF0000"/>
                </a:solidFill>
              </a:rPr>
              <a:t>Implementation</a:t>
            </a:r>
          </a:p>
        </p:txBody>
      </p:sp>
      <p:sp>
        <p:nvSpPr>
          <p:cNvPr id="91139" name="Rectangle 3"/>
          <p:cNvSpPr>
            <a:spLocks noChangeArrowheads="1"/>
          </p:cNvSpPr>
          <p:nvPr/>
        </p:nvSpPr>
        <p:spPr bwMode="auto">
          <a:xfrm>
            <a:off x="3810000" y="3200400"/>
            <a:ext cx="381000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1140" name="Rectangle 4"/>
          <p:cNvSpPr>
            <a:spLocks noChangeArrowheads="1"/>
          </p:cNvSpPr>
          <p:nvPr/>
        </p:nvSpPr>
        <p:spPr bwMode="auto">
          <a:xfrm>
            <a:off x="4191000" y="3200400"/>
            <a:ext cx="381000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1141" name="Rectangle 5"/>
          <p:cNvSpPr>
            <a:spLocks noChangeArrowheads="1"/>
          </p:cNvSpPr>
          <p:nvPr/>
        </p:nvSpPr>
        <p:spPr bwMode="auto">
          <a:xfrm>
            <a:off x="3810000" y="2819400"/>
            <a:ext cx="762000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1142" name="Line 6"/>
          <p:cNvSpPr>
            <a:spLocks noChangeShapeType="1"/>
          </p:cNvSpPr>
          <p:nvPr/>
        </p:nvSpPr>
        <p:spPr bwMode="auto">
          <a:xfrm flipH="1">
            <a:off x="3581400" y="3429000"/>
            <a:ext cx="4572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1143" name="Line 7"/>
          <p:cNvSpPr>
            <a:spLocks noChangeShapeType="1"/>
          </p:cNvSpPr>
          <p:nvPr/>
        </p:nvSpPr>
        <p:spPr bwMode="auto">
          <a:xfrm>
            <a:off x="4419600" y="3429000"/>
            <a:ext cx="4572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1144" name="Rectangle 8"/>
          <p:cNvSpPr>
            <a:spLocks noChangeArrowheads="1"/>
          </p:cNvSpPr>
          <p:nvPr/>
        </p:nvSpPr>
        <p:spPr bwMode="auto">
          <a:xfrm>
            <a:off x="3810000" y="2438400"/>
            <a:ext cx="762000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1145" name="Text Box 9"/>
          <p:cNvSpPr txBox="1">
            <a:spLocks noChangeArrowheads="1"/>
          </p:cNvSpPr>
          <p:nvPr/>
        </p:nvSpPr>
        <p:spPr bwMode="auto">
          <a:xfrm>
            <a:off x="4632325" y="2373313"/>
            <a:ext cx="196056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balance (1,0,-1)</a:t>
            </a:r>
          </a:p>
        </p:txBody>
      </p:sp>
      <p:sp>
        <p:nvSpPr>
          <p:cNvPr id="91146" name="Text Box 10"/>
          <p:cNvSpPr txBox="1">
            <a:spLocks noChangeArrowheads="1"/>
          </p:cNvSpPr>
          <p:nvPr/>
        </p:nvSpPr>
        <p:spPr bwMode="auto">
          <a:xfrm>
            <a:off x="4632325" y="2754313"/>
            <a:ext cx="57943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key</a:t>
            </a:r>
          </a:p>
        </p:txBody>
      </p:sp>
      <p:sp>
        <p:nvSpPr>
          <p:cNvPr id="91147" name="Text Box 11"/>
          <p:cNvSpPr txBox="1">
            <a:spLocks noChangeArrowheads="1"/>
          </p:cNvSpPr>
          <p:nvPr/>
        </p:nvSpPr>
        <p:spPr bwMode="auto">
          <a:xfrm>
            <a:off x="4708525" y="3211513"/>
            <a:ext cx="67786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right</a:t>
            </a:r>
          </a:p>
        </p:txBody>
      </p:sp>
      <p:sp>
        <p:nvSpPr>
          <p:cNvPr id="91148" name="Text Box 12"/>
          <p:cNvSpPr txBox="1">
            <a:spLocks noChangeArrowheads="1"/>
          </p:cNvSpPr>
          <p:nvPr/>
        </p:nvSpPr>
        <p:spPr bwMode="auto">
          <a:xfrm>
            <a:off x="3124200" y="3200400"/>
            <a:ext cx="52228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left</a:t>
            </a:r>
          </a:p>
        </p:txBody>
      </p:sp>
      <p:sp>
        <p:nvSpPr>
          <p:cNvPr id="91149" name="Text Box 13"/>
          <p:cNvSpPr txBox="1">
            <a:spLocks noChangeArrowheads="1"/>
          </p:cNvSpPr>
          <p:nvPr/>
        </p:nvSpPr>
        <p:spPr bwMode="auto">
          <a:xfrm>
            <a:off x="523783" y="4207615"/>
            <a:ext cx="8096434" cy="13388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No need to keep the height; just the difference in height, i.e. the </a:t>
            </a:r>
            <a:r>
              <a:rPr lang="en-US" dirty="0">
                <a:solidFill>
                  <a:schemeClr val="accent2"/>
                </a:solidFill>
              </a:rPr>
              <a:t>balance</a:t>
            </a:r>
            <a:r>
              <a:rPr lang="en-US" dirty="0"/>
              <a:t> factor; this has to be modified on the path of insertion even if you don’t perform rotations</a:t>
            </a:r>
          </a:p>
          <a:p>
            <a:pPr>
              <a:spcBef>
                <a:spcPct val="50000"/>
              </a:spcBef>
            </a:pPr>
            <a:r>
              <a:rPr lang="en-US" dirty="0"/>
              <a:t>Once you have performed a rotation (single or double) you won’t need to go back up the tree</a:t>
            </a:r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FF0000"/>
                </a:solidFill>
              </a:rPr>
              <a:t>Insertion in AVL Trees</a:t>
            </a:r>
          </a:p>
        </p:txBody>
      </p:sp>
      <p:sp>
        <p:nvSpPr>
          <p:cNvPr id="1003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417638"/>
            <a:ext cx="8229600" cy="4114800"/>
          </a:xfrm>
        </p:spPr>
        <p:txBody>
          <a:bodyPr/>
          <a:lstStyle/>
          <a:p>
            <a:r>
              <a:rPr lang="en-US" dirty="0"/>
              <a:t>Insert at the leaf (as for all BST)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only nodes on the path from insertion point to root node have possibly changed in height</a:t>
            </a:r>
          </a:p>
          <a:p>
            <a:pPr lvl="1"/>
            <a:r>
              <a:rPr lang="en-US" dirty="0"/>
              <a:t>So after the Insert, </a:t>
            </a:r>
            <a:r>
              <a:rPr lang="en-US" dirty="0">
                <a:solidFill>
                  <a:schemeClr val="accent2"/>
                </a:solidFill>
              </a:rPr>
              <a:t>go back up</a:t>
            </a:r>
            <a:r>
              <a:rPr lang="en-US" dirty="0"/>
              <a:t> to the root node by node, updating heights</a:t>
            </a:r>
          </a:p>
          <a:p>
            <a:pPr lvl="1"/>
            <a:r>
              <a:rPr lang="en-US" dirty="0"/>
              <a:t>If a new balance factor (the difference </a:t>
            </a:r>
            <a:r>
              <a:rPr lang="en-US" dirty="0" err="1"/>
              <a:t>h</a:t>
            </a:r>
            <a:r>
              <a:rPr lang="en-US" baseline="-25000" dirty="0" err="1"/>
              <a:t>left</a:t>
            </a:r>
            <a:r>
              <a:rPr lang="en-US" dirty="0" err="1"/>
              <a:t>-h</a:t>
            </a:r>
            <a:r>
              <a:rPr lang="en-US" baseline="-25000" dirty="0" err="1"/>
              <a:t>right</a:t>
            </a:r>
            <a:r>
              <a:rPr lang="en-US" dirty="0"/>
              <a:t>) is 2 or –2, adjust tree by </a:t>
            </a:r>
            <a:r>
              <a:rPr lang="en-US" i="1" dirty="0">
                <a:solidFill>
                  <a:schemeClr val="accent2"/>
                </a:solidFill>
              </a:rPr>
              <a:t>rotation</a:t>
            </a:r>
            <a:r>
              <a:rPr lang="en-US" dirty="0"/>
              <a:t> around the node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41676" y="5774381"/>
            <a:ext cx="78451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Correctness</a:t>
            </a:r>
            <a:r>
              <a:rPr lang="en-US" sz="2400" dirty="0"/>
              <a:t>:  Rotations preserve </a:t>
            </a:r>
            <a:r>
              <a:rPr lang="en-US" sz="2400" dirty="0" err="1"/>
              <a:t>inorder</a:t>
            </a:r>
            <a:r>
              <a:rPr lang="en-US" sz="2400" dirty="0"/>
              <a:t> traversal ordering  </a:t>
            </a:r>
          </a:p>
        </p:txBody>
      </p:sp>
    </p:spTree>
  </p:cSld>
  <p:clrMapOvr>
    <a:masterClrMapping/>
  </p:clrMapOvr>
  <p:transition/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57C764-CC78-4A2C-83C3-567F07595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en-US" dirty="0">
                <a:latin typeface="Arial" charset="0"/>
                <a:cs typeface="Arial" charset="0"/>
              </a:rPr>
              <a:t>Delete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E82CB7-FCE7-4314-A2D9-BC8856F4E3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r>
              <a:rPr lang="en-US" sz="2800" dirty="0"/>
              <a:t>In deletion also, we delete the node to be deleted in the same way as we do with a normal binary search tree. </a:t>
            </a:r>
          </a:p>
          <a:p>
            <a:r>
              <a:rPr lang="en-US" sz="2800" dirty="0"/>
              <a:t>After that, we fix the unbalance of any ancestor node with suitable rotations. </a:t>
            </a:r>
          </a:p>
          <a:p>
            <a:r>
              <a:rPr lang="en-US" sz="2800" dirty="0"/>
              <a:t>The only thing is that unlike insertion, it might be possible that the unbalance propagates above the tree in deletion which makes us rebalance the ancestor nodes. </a:t>
            </a:r>
          </a:p>
        </p:txBody>
      </p:sp>
    </p:spTree>
    <p:extLst>
      <p:ext uri="{BB962C8B-B14F-4D97-AF65-F5344CB8AC3E}">
        <p14:creationId xmlns:p14="http://schemas.microsoft.com/office/powerpoint/2010/main" val="3898796734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10B3C-71B6-4779-99A7-2CF0558E4A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Delete in BST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531EEE-C34B-415D-ACB8-33635BCF05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hlinkClick r:id="rId2"/>
              </a:rPr>
              <a:t>https://www.geeksforgeeks.org/binary-search-tree-set-2-delete/</a:t>
            </a: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148310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Prototypical Examples</a:t>
            </a:r>
            <a:endParaRPr lang="en-CA" altLang="en-US">
              <a:latin typeface="Arial" charset="0"/>
              <a:cs typeface="Arial" charset="0"/>
            </a:endParaRPr>
          </a:p>
        </p:txBody>
      </p:sp>
      <p:sp>
        <p:nvSpPr>
          <p:cNvPr id="1024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CA" altLang="en-US">
                <a:latin typeface="Arial" charset="0"/>
                <a:cs typeface="Arial" charset="0"/>
              </a:rPr>
              <a:t>	The result is a perfect, though trivial tree</a:t>
            </a:r>
          </a:p>
        </p:txBody>
      </p:sp>
      <p:pic>
        <p:nvPicPr>
          <p:cNvPr id="10244" name="Picture 6" descr="C:\Users\dwharder\Desktop\v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938" y="2327275"/>
            <a:ext cx="1889125" cy="1604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25090023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en-US" dirty="0">
                <a:latin typeface="Arial" charset="0"/>
                <a:cs typeface="Arial" charset="0"/>
              </a:rPr>
              <a:t>Delete</a:t>
            </a:r>
          </a:p>
        </p:txBody>
      </p:sp>
      <p:sp>
        <p:nvSpPr>
          <p:cNvPr id="89091" name="Content Placeholder 2"/>
          <p:cNvSpPr>
            <a:spLocks noGrp="1"/>
          </p:cNvSpPr>
          <p:nvPr>
            <p:ph idx="1"/>
          </p:nvPr>
        </p:nvSpPr>
        <p:spPr>
          <a:xfrm>
            <a:off x="0" y="1600200"/>
            <a:ext cx="8877670" cy="4525963"/>
          </a:xfrm>
        </p:spPr>
        <p:txBody>
          <a:bodyPr>
            <a:normAutofit/>
          </a:bodyPr>
          <a:lstStyle/>
          <a:p>
            <a:pPr>
              <a:buFont typeface="Arial" charset="0"/>
              <a:buNone/>
            </a:pPr>
            <a:r>
              <a:rPr lang="en-CA" altLang="en-US" sz="2800" dirty="0">
                <a:latin typeface="Arial" charset="0"/>
                <a:cs typeface="Arial" charset="0"/>
              </a:rPr>
              <a:t>	Removing a node from an AVL tree may cause more than one AVL imbalance</a:t>
            </a:r>
          </a:p>
          <a:p>
            <a:pPr lvl="1"/>
            <a:r>
              <a:rPr lang="en-CA" altLang="en-US" sz="2400" dirty="0">
                <a:latin typeface="Arial" charset="0"/>
                <a:cs typeface="Arial" charset="0"/>
              </a:rPr>
              <a:t>Like insert, erase must check after it has been successfully called on a child to see if it caused an imbalance</a:t>
            </a:r>
          </a:p>
          <a:p>
            <a:pPr lvl="1"/>
            <a:r>
              <a:rPr lang="en-CA" altLang="en-US" sz="2400" dirty="0">
                <a:latin typeface="Arial" charset="0"/>
                <a:cs typeface="Arial" charset="0"/>
              </a:rPr>
              <a:t>Unfortunately, it may cause </a:t>
            </a:r>
            <a:r>
              <a:rPr lang="en-CA" altLang="en-US" sz="2400" dirty="0">
                <a:latin typeface="Times New Roman" pitchFamily="18" charset="0"/>
                <a:cs typeface="Times New Roman" pitchFamily="18" charset="0"/>
              </a:rPr>
              <a:t>multiple</a:t>
            </a:r>
            <a:r>
              <a:rPr lang="en-CA" altLang="en-US" sz="2400" dirty="0">
                <a:latin typeface="Arial" charset="0"/>
                <a:cs typeface="Arial" charset="0"/>
              </a:rPr>
              <a:t> imbalances that must be corrected</a:t>
            </a:r>
          </a:p>
          <a:p>
            <a:pPr lvl="2"/>
            <a:r>
              <a:rPr lang="en-CA" altLang="en-US" sz="2000" dirty="0">
                <a:latin typeface="Arial" charset="0"/>
                <a:cs typeface="Arial" charset="0"/>
              </a:rPr>
              <a:t>Insertions will only cause one imbalance that must be fixed</a:t>
            </a:r>
          </a:p>
          <a:p>
            <a:pPr lvl="1"/>
            <a:endParaRPr lang="en-CA" altLang="en-US" sz="2400" dirty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4212788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en-US" dirty="0">
                <a:latin typeface="Arial" charset="0"/>
                <a:cs typeface="Arial" charset="0"/>
              </a:rPr>
              <a:t>Delete</a:t>
            </a:r>
          </a:p>
        </p:txBody>
      </p:sp>
      <p:sp>
        <p:nvSpPr>
          <p:cNvPr id="9011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CA" altLang="en-US">
                <a:latin typeface="Arial" charset="0"/>
                <a:cs typeface="Arial" charset="0"/>
              </a:rPr>
              <a:t>	Consider the following AVL tree</a:t>
            </a:r>
          </a:p>
        </p:txBody>
      </p:sp>
      <p:pic>
        <p:nvPicPr>
          <p:cNvPr id="90116" name="Picture 12" descr="C:\Users\dwharder\Desktop\b1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8"/>
          <a:stretch/>
        </p:blipFill>
        <p:spPr bwMode="auto">
          <a:xfrm>
            <a:off x="0" y="2554519"/>
            <a:ext cx="8922058" cy="219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31935810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en-US" dirty="0">
                <a:latin typeface="Arial" charset="0"/>
                <a:cs typeface="Arial" charset="0"/>
              </a:rPr>
              <a:t>Delete</a:t>
            </a:r>
          </a:p>
        </p:txBody>
      </p:sp>
      <p:sp>
        <p:nvSpPr>
          <p:cNvPr id="9113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CA" altLang="en-US" dirty="0">
                <a:latin typeface="Arial" charset="0"/>
                <a:cs typeface="Arial" charset="0"/>
              </a:rPr>
              <a:t>	Suppose we erase the front node: 1</a:t>
            </a:r>
          </a:p>
        </p:txBody>
      </p:sp>
      <p:pic>
        <p:nvPicPr>
          <p:cNvPr id="91140" name="Picture 13" descr="C:\Users\dwharder\Desktop\b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92375"/>
            <a:ext cx="9144000" cy="219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47288636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en-US" dirty="0">
                <a:latin typeface="Arial" charset="0"/>
                <a:cs typeface="Arial" charset="0"/>
              </a:rPr>
              <a:t>Delete</a:t>
            </a:r>
          </a:p>
        </p:txBody>
      </p:sp>
      <p:sp>
        <p:nvSpPr>
          <p:cNvPr id="9216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CA" altLang="en-US" sz="2400" dirty="0">
                <a:latin typeface="Arial" charset="0"/>
                <a:cs typeface="Arial" charset="0"/>
              </a:rPr>
              <a:t>	While its previous parent, 2, is not unbalanced, its grandparent 3 is</a:t>
            </a:r>
          </a:p>
          <a:p>
            <a:pPr lvl="1"/>
            <a:r>
              <a:rPr lang="en-CA" altLang="en-US" dirty="0">
                <a:latin typeface="Arial" charset="0"/>
                <a:cs typeface="Arial" charset="0"/>
              </a:rPr>
              <a:t>The imbalance is in the right-right </a:t>
            </a:r>
            <a:r>
              <a:rPr lang="en-CA" altLang="en-US" dirty="0" err="1">
                <a:latin typeface="Arial" charset="0"/>
                <a:cs typeface="Arial" charset="0"/>
              </a:rPr>
              <a:t>subtree</a:t>
            </a:r>
            <a:endParaRPr lang="en-CA" altLang="en-US" dirty="0">
              <a:latin typeface="Arial" charset="0"/>
              <a:cs typeface="Arial" charset="0"/>
            </a:endParaRPr>
          </a:p>
        </p:txBody>
      </p:sp>
      <p:pic>
        <p:nvPicPr>
          <p:cNvPr id="92164" name="Picture 14" descr="C:\Users\dwharder\Desktop\b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92375"/>
            <a:ext cx="9144000" cy="219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34894950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en-US" dirty="0">
                <a:latin typeface="Arial" charset="0"/>
                <a:cs typeface="Arial" charset="0"/>
              </a:rPr>
              <a:t>Delete</a:t>
            </a:r>
          </a:p>
        </p:txBody>
      </p:sp>
      <p:sp>
        <p:nvSpPr>
          <p:cNvPr id="9318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CA" altLang="en-US">
                <a:latin typeface="Arial" charset="0"/>
                <a:cs typeface="Arial" charset="0"/>
              </a:rPr>
              <a:t>	We can correct this with a simple balance</a:t>
            </a:r>
          </a:p>
        </p:txBody>
      </p:sp>
      <p:pic>
        <p:nvPicPr>
          <p:cNvPr id="93188" name="Picture 15" descr="C:\Users\dwharder\Desktop\b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92375"/>
            <a:ext cx="9144000" cy="219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6040699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en-US" dirty="0">
                <a:latin typeface="Arial" charset="0"/>
                <a:cs typeface="Arial" charset="0"/>
              </a:rPr>
              <a:t>Delete</a:t>
            </a:r>
          </a:p>
        </p:txBody>
      </p:sp>
      <p:sp>
        <p:nvSpPr>
          <p:cNvPr id="94211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charset="0"/>
              <a:buNone/>
            </a:pPr>
            <a:r>
              <a:rPr lang="en-CA" altLang="en-US" sz="2400" dirty="0">
                <a:latin typeface="Arial" charset="0"/>
                <a:cs typeface="Arial" charset="0"/>
              </a:rPr>
              <a:t>	The node of that </a:t>
            </a:r>
            <a:r>
              <a:rPr lang="en-CA" altLang="en-US" sz="2400" dirty="0" err="1">
                <a:latin typeface="Arial" charset="0"/>
                <a:cs typeface="Arial" charset="0"/>
              </a:rPr>
              <a:t>subtree</a:t>
            </a:r>
            <a:r>
              <a:rPr lang="en-CA" altLang="en-US" sz="2400" dirty="0">
                <a:latin typeface="Arial" charset="0"/>
                <a:cs typeface="Arial" charset="0"/>
              </a:rPr>
              <a:t>, 5, is now balanced</a:t>
            </a:r>
          </a:p>
        </p:txBody>
      </p:sp>
      <p:pic>
        <p:nvPicPr>
          <p:cNvPr id="94212" name="Picture 16" descr="C:\Users\dwharder\Desktop\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92375"/>
            <a:ext cx="9144000" cy="219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0690432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en-US" dirty="0">
                <a:latin typeface="Arial" charset="0"/>
                <a:cs typeface="Arial" charset="0"/>
              </a:rPr>
              <a:t>Delete</a:t>
            </a:r>
          </a:p>
        </p:txBody>
      </p:sp>
      <p:sp>
        <p:nvSpPr>
          <p:cNvPr id="9523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CA" altLang="en-US" sz="2400" dirty="0">
                <a:latin typeface="Arial" charset="0"/>
                <a:cs typeface="Arial" charset="0"/>
              </a:rPr>
              <a:t>	</a:t>
            </a:r>
            <a:r>
              <a:rPr lang="en-CA" altLang="en-US" sz="2400" dirty="0" err="1">
                <a:latin typeface="Arial" charset="0"/>
                <a:cs typeface="Arial" charset="0"/>
              </a:rPr>
              <a:t>Recursing</a:t>
            </a:r>
            <a:r>
              <a:rPr lang="en-CA" altLang="en-US" sz="2400" dirty="0">
                <a:latin typeface="Arial" charset="0"/>
                <a:cs typeface="Arial" charset="0"/>
              </a:rPr>
              <a:t> to the root, however, 8 is also unbalanced</a:t>
            </a:r>
          </a:p>
          <a:p>
            <a:pPr lvl="1"/>
            <a:r>
              <a:rPr lang="en-CA" altLang="en-US" sz="2400" dirty="0">
                <a:latin typeface="Arial" charset="0"/>
                <a:cs typeface="Arial" charset="0"/>
              </a:rPr>
              <a:t>This is a right-left imbalance</a:t>
            </a:r>
          </a:p>
        </p:txBody>
      </p:sp>
      <p:pic>
        <p:nvPicPr>
          <p:cNvPr id="95236" name="Picture 17" descr="C:\Users\dwharder\Desktop\b6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3"/>
          <a:stretch/>
        </p:blipFill>
        <p:spPr bwMode="auto">
          <a:xfrm>
            <a:off x="-1" y="3144180"/>
            <a:ext cx="8975421" cy="219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39485786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en-US" dirty="0">
                <a:latin typeface="Arial" charset="0"/>
                <a:cs typeface="Arial" charset="0"/>
              </a:rPr>
              <a:t>Delete</a:t>
            </a:r>
          </a:p>
        </p:txBody>
      </p:sp>
      <p:sp>
        <p:nvSpPr>
          <p:cNvPr id="96259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charset="0"/>
              <a:buNone/>
            </a:pPr>
            <a:r>
              <a:rPr lang="en-CA" altLang="en-US" sz="2400" dirty="0">
                <a:latin typeface="Arial" charset="0"/>
                <a:cs typeface="Arial" charset="0"/>
              </a:rPr>
              <a:t>	Promoting 11 to the root corrects the imbalance </a:t>
            </a:r>
          </a:p>
        </p:txBody>
      </p:sp>
      <p:pic>
        <p:nvPicPr>
          <p:cNvPr id="96260" name="Picture 18" descr="C:\Users\dwharder\Desktop\b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92375"/>
            <a:ext cx="9144000" cy="219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4175437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en-US" dirty="0">
                <a:latin typeface="Arial" charset="0"/>
                <a:cs typeface="Arial" charset="0"/>
              </a:rPr>
              <a:t>Delete</a:t>
            </a:r>
          </a:p>
        </p:txBody>
      </p:sp>
      <p:sp>
        <p:nvSpPr>
          <p:cNvPr id="9728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CA" altLang="en-US">
                <a:latin typeface="Arial" charset="0"/>
                <a:cs typeface="Arial" charset="0"/>
              </a:rPr>
              <a:t>	At this point, the node 11 is balanced</a:t>
            </a:r>
          </a:p>
        </p:txBody>
      </p:sp>
      <p:pic>
        <p:nvPicPr>
          <p:cNvPr id="97284" name="Picture 23" descr="C:\Users\dwharder\Desktop\b2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92375"/>
            <a:ext cx="9144000" cy="219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6436956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en-US" dirty="0">
                <a:latin typeface="Arial" charset="0"/>
                <a:cs typeface="Arial" charset="0"/>
              </a:rPr>
              <a:t>Delete</a:t>
            </a:r>
          </a:p>
        </p:txBody>
      </p:sp>
      <p:sp>
        <p:nvSpPr>
          <p:cNvPr id="98307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charset="0"/>
              <a:buNone/>
            </a:pPr>
            <a:r>
              <a:rPr lang="en-CA" altLang="en-US" sz="2400" dirty="0">
                <a:latin typeface="Arial" charset="0"/>
                <a:cs typeface="Arial" charset="0"/>
              </a:rPr>
              <a:t>	Still, the root node is unbalanced</a:t>
            </a:r>
          </a:p>
          <a:p>
            <a:pPr lvl="1"/>
            <a:r>
              <a:rPr lang="en-CA" altLang="en-US" sz="2400" dirty="0">
                <a:latin typeface="Arial" charset="0"/>
                <a:cs typeface="Arial" charset="0"/>
              </a:rPr>
              <a:t>This is a right-right imbalance</a:t>
            </a:r>
          </a:p>
        </p:txBody>
      </p:sp>
      <p:pic>
        <p:nvPicPr>
          <p:cNvPr id="98308" name="Picture 20" descr="C:\Users\dwharder\Desktop\b9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92375"/>
            <a:ext cx="9144000" cy="219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893496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6" descr="C:\Users\dwharder\Desktop\k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8575" y="2335213"/>
            <a:ext cx="1606550" cy="1604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6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Prototypical Examples</a:t>
            </a:r>
          </a:p>
        </p:txBody>
      </p:sp>
      <p:sp>
        <p:nvSpPr>
          <p:cNvPr id="1126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Alternatively, given this tree, insert 2 </a:t>
            </a:r>
          </a:p>
          <a:p>
            <a:endParaRPr lang="en-US" altLang="en-US">
              <a:latin typeface="Arial" charset="0"/>
              <a:cs typeface="Arial" charset="0"/>
            </a:endParaRPr>
          </a:p>
          <a:p>
            <a:endParaRPr lang="en-US" altLang="en-US">
              <a:latin typeface="Arial" charset="0"/>
              <a:cs typeface="Arial" charset="0"/>
            </a:endParaRPr>
          </a:p>
          <a:p>
            <a:endParaRPr lang="en-US" altLang="en-US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5205172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3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" y="2492375"/>
            <a:ext cx="9140825" cy="219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933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en-US">
                <a:latin typeface="Arial" charset="0"/>
                <a:cs typeface="Arial" charset="0"/>
              </a:rPr>
              <a:t>Erase</a:t>
            </a:r>
          </a:p>
        </p:txBody>
      </p:sp>
      <p:sp>
        <p:nvSpPr>
          <p:cNvPr id="99332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charset="0"/>
              <a:buNone/>
            </a:pPr>
            <a:r>
              <a:rPr lang="en-CA" altLang="en-US" sz="2400" dirty="0">
                <a:latin typeface="Arial" charset="0"/>
                <a:cs typeface="Arial" charset="0"/>
              </a:rPr>
              <a:t>	Again, a simple balance fixes the imbalance</a:t>
            </a:r>
          </a:p>
        </p:txBody>
      </p:sp>
    </p:spTree>
    <p:extLst>
      <p:ext uri="{BB962C8B-B14F-4D97-AF65-F5344CB8AC3E}">
        <p14:creationId xmlns:p14="http://schemas.microsoft.com/office/powerpoint/2010/main" val="1347847516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35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" y="3301513"/>
            <a:ext cx="9140825" cy="219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035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en-US" dirty="0">
                <a:latin typeface="Arial" charset="0"/>
                <a:cs typeface="Arial" charset="0"/>
              </a:rPr>
              <a:t>Delete</a:t>
            </a:r>
          </a:p>
        </p:txBody>
      </p:sp>
      <p:sp>
        <p:nvSpPr>
          <p:cNvPr id="100356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charset="0"/>
              <a:buNone/>
            </a:pPr>
            <a:r>
              <a:rPr lang="en-CA" altLang="en-US" sz="2400" dirty="0">
                <a:latin typeface="Arial" charset="0"/>
                <a:cs typeface="Arial" charset="0"/>
              </a:rPr>
              <a:t>	The resulting tree is now AVL balanced</a:t>
            </a:r>
          </a:p>
        </p:txBody>
      </p:sp>
    </p:spTree>
    <p:extLst>
      <p:ext uri="{BB962C8B-B14F-4D97-AF65-F5344CB8AC3E}">
        <p14:creationId xmlns:p14="http://schemas.microsoft.com/office/powerpoint/2010/main" val="225524332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Text Box 2"/>
          <p:cNvSpPr txBox="1">
            <a:spLocks noChangeArrowheads="1"/>
          </p:cNvSpPr>
          <p:nvPr/>
        </p:nvSpPr>
        <p:spPr bwMode="auto">
          <a:xfrm>
            <a:off x="539750" y="1122386"/>
            <a:ext cx="8318500" cy="47089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marL="457200" indent="-457200"/>
            <a:r>
              <a:rPr lang="en-US" sz="2000" dirty="0">
                <a:solidFill>
                  <a:schemeClr val="accent1"/>
                </a:solidFill>
              </a:rPr>
              <a:t>Arguments for AVL trees</a:t>
            </a:r>
            <a:r>
              <a:rPr lang="en-US" sz="2000" dirty="0">
                <a:solidFill>
                  <a:schemeClr val="accent2"/>
                </a:solidFill>
              </a:rPr>
              <a:t>:</a:t>
            </a:r>
          </a:p>
          <a:p>
            <a:pPr marL="457200" indent="-457200"/>
            <a:endParaRPr lang="en-US" sz="2000" dirty="0"/>
          </a:p>
          <a:p>
            <a:pPr marL="457200" indent="-457200">
              <a:buFontTx/>
              <a:buAutoNum type="arabicPeriod"/>
            </a:pPr>
            <a:r>
              <a:rPr lang="en-US" sz="2000" dirty="0"/>
              <a:t>Search is </a:t>
            </a:r>
            <a:r>
              <a:rPr lang="en-US" sz="2000" dirty="0" err="1"/>
              <a:t>O(log</a:t>
            </a:r>
            <a:r>
              <a:rPr lang="en-US" sz="2000" dirty="0"/>
              <a:t> N) since AVL trees are </a:t>
            </a:r>
            <a:r>
              <a:rPr lang="en-US" sz="2000" dirty="0">
                <a:solidFill>
                  <a:srgbClr val="009999"/>
                </a:solidFill>
              </a:rPr>
              <a:t>always balanced</a:t>
            </a:r>
            <a:r>
              <a:rPr lang="en-US" sz="2000" dirty="0"/>
              <a:t>.</a:t>
            </a:r>
          </a:p>
          <a:p>
            <a:pPr marL="457200" indent="-457200">
              <a:buFontTx/>
              <a:buAutoNum type="arabicPeriod"/>
            </a:pPr>
            <a:r>
              <a:rPr lang="en-US" sz="2000" dirty="0"/>
              <a:t>Insertion and deletions are also </a:t>
            </a:r>
            <a:r>
              <a:rPr lang="en-US" sz="2000" dirty="0" err="1"/>
              <a:t>O(logn</a:t>
            </a:r>
            <a:r>
              <a:rPr lang="en-US" sz="2000" dirty="0"/>
              <a:t>)</a:t>
            </a:r>
          </a:p>
          <a:p>
            <a:pPr marL="457200" indent="-457200">
              <a:buFontTx/>
              <a:buAutoNum type="arabicPeriod"/>
            </a:pPr>
            <a:r>
              <a:rPr lang="en-US" sz="2000" dirty="0"/>
              <a:t>The height balancing adds no more than a constant factor to the speed of insertion.</a:t>
            </a:r>
          </a:p>
          <a:p>
            <a:pPr marL="457200" indent="-457200"/>
            <a:endParaRPr lang="en-US" sz="2000" dirty="0"/>
          </a:p>
          <a:p>
            <a:pPr marL="457200" indent="-457200"/>
            <a:r>
              <a:rPr lang="en-US" sz="2000" dirty="0">
                <a:solidFill>
                  <a:schemeClr val="accent1"/>
                </a:solidFill>
              </a:rPr>
              <a:t>Arguments against using AVL trees:</a:t>
            </a:r>
          </a:p>
          <a:p>
            <a:pPr marL="457200" indent="-457200"/>
            <a:endParaRPr lang="en-US" sz="2000" dirty="0">
              <a:solidFill>
                <a:schemeClr val="accent1"/>
              </a:solidFill>
            </a:endParaRPr>
          </a:p>
          <a:p>
            <a:pPr marL="457200" indent="-457200">
              <a:buFontTx/>
              <a:buAutoNum type="arabicPeriod"/>
            </a:pPr>
            <a:r>
              <a:rPr lang="en-US" sz="2000" dirty="0"/>
              <a:t>Difficult to program &amp; debug; more space for balance factor.</a:t>
            </a:r>
          </a:p>
          <a:p>
            <a:pPr marL="457200" indent="-457200">
              <a:buFontTx/>
              <a:buAutoNum type="arabicPeriod"/>
            </a:pPr>
            <a:r>
              <a:rPr lang="en-US" sz="2000" dirty="0"/>
              <a:t>Asymptotically faster but rebalancing costs time.</a:t>
            </a:r>
          </a:p>
          <a:p>
            <a:pPr marL="457200" indent="-457200">
              <a:buFontTx/>
              <a:buAutoNum type="arabicPeriod"/>
            </a:pPr>
            <a:r>
              <a:rPr lang="en-US" sz="2000" dirty="0"/>
              <a:t>Most large searches are done in database systems on disk and use other structures (e.g. B-trees).</a:t>
            </a:r>
          </a:p>
          <a:p>
            <a:pPr marL="457200" indent="-457200">
              <a:buFontTx/>
              <a:buAutoNum type="arabicPeriod"/>
            </a:pPr>
            <a:r>
              <a:rPr lang="en-US" sz="2000" dirty="0"/>
              <a:t>May be OK to have O(N) for a single operation if total run time for many consecutive operations is fast (e.g. Splay trees).</a:t>
            </a:r>
          </a:p>
        </p:txBody>
      </p:sp>
      <p:sp>
        <p:nvSpPr>
          <p:cNvPr id="76803" name="Rectangle 3"/>
          <p:cNvSpPr>
            <a:spLocks noChangeArrowheads="1"/>
          </p:cNvSpPr>
          <p:nvPr/>
        </p:nvSpPr>
        <p:spPr bwMode="auto">
          <a:xfrm>
            <a:off x="665163" y="26634"/>
            <a:ext cx="7813675" cy="80168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 anchor="ctr">
            <a:prstTxWarp prst="textNoShape">
              <a:avLst/>
            </a:prstTxWarp>
          </a:bodyPr>
          <a:lstStyle/>
          <a:p>
            <a:pPr algn="ctr"/>
            <a:r>
              <a:rPr lang="en-US" sz="4400" dirty="0">
                <a:solidFill>
                  <a:schemeClr val="tx2"/>
                </a:solidFill>
              </a:rPr>
              <a:t>Pros and Cons of AVL Trees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Prototypical Examples</a:t>
            </a:r>
            <a:endParaRPr lang="en-CA" altLang="en-US">
              <a:latin typeface="Arial" charset="0"/>
              <a:cs typeface="Arial" charset="0"/>
            </a:endParaRPr>
          </a:p>
        </p:txBody>
      </p:sp>
      <p:sp>
        <p:nvSpPr>
          <p:cNvPr id="12291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charset="0"/>
              <a:buNone/>
            </a:pPr>
            <a:r>
              <a:rPr lang="en-CA" altLang="en-US" sz="2400" dirty="0">
                <a:latin typeface="Arial" charset="0"/>
                <a:cs typeface="Arial" charset="0"/>
              </a:rPr>
              <a:t>	Again, the product is a linked list; however, we can fix this, too</a:t>
            </a:r>
          </a:p>
        </p:txBody>
      </p:sp>
      <p:pic>
        <p:nvPicPr>
          <p:cNvPr id="12292" name="Picture 7" descr="C:\Users\dwharder\Desktop\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8575" y="2335213"/>
            <a:ext cx="1606550" cy="1604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892638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Prototypical Examples</a:t>
            </a:r>
            <a:endParaRPr lang="en-CA" altLang="en-US">
              <a:latin typeface="Arial" charset="0"/>
              <a:cs typeface="Arial" charset="0"/>
            </a:endParaRPr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pPr>
              <a:buFont typeface="Arial" charset="0"/>
              <a:buNone/>
            </a:pPr>
            <a:r>
              <a:rPr lang="en-CA" altLang="en-US" sz="2400" dirty="0">
                <a:latin typeface="Arial" charset="0"/>
                <a:cs typeface="Arial" charset="0"/>
              </a:rPr>
              <a:t>	Promote 2 to the root, and assign 1 and 3 to be its children</a:t>
            </a:r>
          </a:p>
        </p:txBody>
      </p:sp>
      <p:pic>
        <p:nvPicPr>
          <p:cNvPr id="13316" name="Picture 8" descr="C:\Users\dwharder\Desktop\k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8575" y="2335213"/>
            <a:ext cx="1606550" cy="1604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340587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5" descr="C:\Users\dwharder\Desktop\k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8575" y="2335213"/>
            <a:ext cx="1606550" cy="1604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3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Prototypical Examples</a:t>
            </a:r>
            <a:endParaRPr lang="en-CA" altLang="en-US">
              <a:latin typeface="Arial" charset="0"/>
              <a:cs typeface="Arial" charset="0"/>
            </a:endParaRPr>
          </a:p>
        </p:txBody>
      </p:sp>
      <p:sp>
        <p:nvSpPr>
          <p:cNvPr id="14340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buFont typeface="Arial" charset="0"/>
              <a:buNone/>
            </a:pPr>
            <a:r>
              <a:rPr lang="en-CA" altLang="en-US" dirty="0">
                <a:latin typeface="Arial" charset="0"/>
                <a:cs typeface="Arial" charset="0"/>
              </a:rPr>
              <a:t>	The result is, again, a perfect tree</a:t>
            </a:r>
          </a:p>
          <a:p>
            <a:pPr>
              <a:buFont typeface="Arial" charset="0"/>
              <a:buNone/>
            </a:pPr>
            <a:endParaRPr lang="en-CA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CA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CA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CA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CA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CA" altLang="en-US" dirty="0">
                <a:latin typeface="Arial" charset="0"/>
                <a:cs typeface="Arial" charset="0"/>
              </a:rPr>
              <a:t>	These examples may seem trivial, but they are the basis for the corrections in the next data structure we will see:  AVL trees</a:t>
            </a:r>
          </a:p>
        </p:txBody>
      </p:sp>
    </p:spTree>
    <p:extLst>
      <p:ext uri="{BB962C8B-B14F-4D97-AF65-F5344CB8AC3E}">
        <p14:creationId xmlns:p14="http://schemas.microsoft.com/office/powerpoint/2010/main" val="36056003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AVL Tree (Bonus material: etymology)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dirty="0"/>
              <a:t>Invented by Georgy </a:t>
            </a:r>
            <a:r>
              <a:rPr lang="en-US" b="1" dirty="0">
                <a:solidFill>
                  <a:srgbClr val="C00000"/>
                </a:solidFill>
              </a:rPr>
              <a:t>A</a:t>
            </a:r>
            <a:r>
              <a:rPr lang="en-US" dirty="0"/>
              <a:t>delson-</a:t>
            </a:r>
            <a:r>
              <a:rPr lang="en-US" b="1" dirty="0" err="1">
                <a:solidFill>
                  <a:srgbClr val="C00000"/>
                </a:solidFill>
              </a:rPr>
              <a:t>V</a:t>
            </a:r>
            <a:r>
              <a:rPr lang="en-US" dirty="0" err="1"/>
              <a:t>elsky</a:t>
            </a:r>
            <a:r>
              <a:rPr lang="en-US" dirty="0"/>
              <a:t> and </a:t>
            </a:r>
            <a:r>
              <a:rPr lang="en-US" dirty="0" err="1"/>
              <a:t>Evgenii</a:t>
            </a:r>
            <a:r>
              <a:rPr lang="en-US" dirty="0"/>
              <a:t> </a:t>
            </a:r>
            <a:r>
              <a:rPr lang="en-US" b="1" dirty="0">
                <a:solidFill>
                  <a:srgbClr val="C00000"/>
                </a:solidFill>
              </a:rPr>
              <a:t>L</a:t>
            </a:r>
            <a:r>
              <a:rPr lang="en-US" dirty="0"/>
              <a:t>andis in 1962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7344" y="2688334"/>
            <a:ext cx="2158604" cy="301902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4310" y="2769097"/>
            <a:ext cx="1857375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9341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AVL Trees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14905" y="1825625"/>
            <a:ext cx="8000445" cy="4351338"/>
          </a:xfrm>
        </p:spPr>
        <p:txBody>
          <a:bodyPr>
            <a:normAutofit/>
          </a:bodyPr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Balance is defined by comparing the </a:t>
            </a:r>
            <a:r>
              <a:rPr lang="en-US" altLang="en-US" b="1" dirty="0">
                <a:latin typeface="Arial" charset="0"/>
                <a:cs typeface="Arial" charset="0"/>
              </a:rPr>
              <a:t>height</a:t>
            </a:r>
            <a:r>
              <a:rPr lang="en-US" altLang="en-US" dirty="0">
                <a:latin typeface="Arial" charset="0"/>
                <a:cs typeface="Arial" charset="0"/>
              </a:rPr>
              <a:t> of the two sub-trees</a:t>
            </a:r>
          </a:p>
          <a:p>
            <a:pPr>
              <a:buFont typeface="Arial" charset="0"/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Recall: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An empty tree has height 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–1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A tree with a single node has height 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0</a:t>
            </a:r>
          </a:p>
          <a:p>
            <a:pPr lvl="1"/>
            <a:endParaRPr lang="en-US" altLang="en-US" dirty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86793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29FB2-06AF-4801-955A-117BC83E53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4740CA-BA5D-423B-BE0A-B9E165CCA6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1517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AVL Trees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pPr>
              <a:buFont typeface="Arial" charset="0"/>
              <a:buNone/>
            </a:pPr>
            <a:r>
              <a:rPr lang="en-US" altLang="en-US" sz="2800" dirty="0">
                <a:latin typeface="Arial" charset="0"/>
                <a:cs typeface="Arial" charset="0"/>
              </a:rPr>
              <a:t>	A binary search tree is said to be AVL balanced if:</a:t>
            </a:r>
          </a:p>
          <a:p>
            <a:pPr lvl="1"/>
            <a:r>
              <a:rPr lang="en-US" altLang="en-US" sz="2400" dirty="0">
                <a:latin typeface="Arial" charset="0"/>
                <a:cs typeface="Arial" charset="0"/>
              </a:rPr>
              <a:t>The difference in the heights between the left and right sub-trees is at most </a:t>
            </a:r>
            <a:r>
              <a:rPr lang="en-US" altLang="en-US" sz="2400" dirty="0">
                <a:latin typeface="Times New Roman" pitchFamily="18" charset="0"/>
                <a:cs typeface="Arial" charset="0"/>
              </a:rPr>
              <a:t>1</a:t>
            </a:r>
            <a:r>
              <a:rPr lang="en-US" altLang="en-US" sz="2400" dirty="0">
                <a:latin typeface="Arial" charset="0"/>
                <a:cs typeface="Arial" charset="0"/>
              </a:rPr>
              <a:t>, and</a:t>
            </a:r>
          </a:p>
          <a:p>
            <a:pPr lvl="1"/>
            <a:r>
              <a:rPr lang="en-US" altLang="en-US" sz="2400" dirty="0">
                <a:latin typeface="Arial" charset="0"/>
                <a:cs typeface="Arial" charset="0"/>
              </a:rPr>
              <a:t>Both sub-trees are themselves AVL trees</a:t>
            </a:r>
          </a:p>
        </p:txBody>
      </p:sp>
    </p:spTree>
    <p:extLst>
      <p:ext uri="{BB962C8B-B14F-4D97-AF65-F5344CB8AC3E}">
        <p14:creationId xmlns:p14="http://schemas.microsoft.com/office/powerpoint/2010/main" val="15447461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solidFill>
                  <a:srgbClr val="000000"/>
                </a:solidFill>
                <a:latin typeface="Arial" charset="0"/>
                <a:cs typeface="Arial" charset="0"/>
              </a:rPr>
              <a:t>Definition for Balance</a:t>
            </a:r>
            <a:endParaRPr lang="en-US" altLang="en-US" sz="4000">
              <a:latin typeface="Arial" charset="0"/>
              <a:cs typeface="Arial" charset="0"/>
            </a:endParaRP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must develop a quantitative definition of </a:t>
            </a:r>
            <a:r>
              <a:rPr lang="en-US" altLang="en-US" i="1" dirty="0">
                <a:latin typeface="Arial" charset="0"/>
                <a:cs typeface="Arial" charset="0"/>
              </a:rPr>
              <a:t>balance </a:t>
            </a:r>
            <a:r>
              <a:rPr lang="en-US" altLang="en-US" dirty="0">
                <a:latin typeface="Arial" charset="0"/>
                <a:cs typeface="Arial" charset="0"/>
              </a:rPr>
              <a:t>which can be applied</a:t>
            </a:r>
          </a:p>
          <a:p>
            <a:pPr>
              <a:lnSpc>
                <a:spcPct val="120000"/>
              </a:lnSpc>
              <a:buFont typeface="Arial" charset="0"/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>
              <a:lnSpc>
                <a:spcPct val="120000"/>
              </a:lnSpc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Balanced may be defined by:</a:t>
            </a:r>
          </a:p>
          <a:p>
            <a:pPr lvl="1">
              <a:lnSpc>
                <a:spcPct val="120000"/>
              </a:lnSpc>
            </a:pPr>
            <a:r>
              <a:rPr lang="en-US" altLang="en-US" i="1" dirty="0">
                <a:latin typeface="Arial" charset="0"/>
                <a:cs typeface="Arial" charset="0"/>
              </a:rPr>
              <a:t>Height balancing</a:t>
            </a:r>
            <a:r>
              <a:rPr lang="en-US" altLang="en-US" dirty="0">
                <a:latin typeface="Arial" charset="0"/>
                <a:cs typeface="Arial" charset="0"/>
              </a:rPr>
              <a:t>:  comparing the heights of the two sub trees</a:t>
            </a:r>
          </a:p>
          <a:p>
            <a:pPr lvl="1">
              <a:lnSpc>
                <a:spcPct val="120000"/>
              </a:lnSpc>
            </a:pPr>
            <a:r>
              <a:rPr lang="en-US" altLang="en-US" i="1" dirty="0">
                <a:latin typeface="Arial" charset="0"/>
                <a:cs typeface="Arial" charset="0"/>
              </a:rPr>
              <a:t>Null-path-length balancing</a:t>
            </a:r>
            <a:r>
              <a:rPr lang="en-US" altLang="en-US" dirty="0">
                <a:latin typeface="Arial" charset="0"/>
                <a:cs typeface="Arial" charset="0"/>
              </a:rPr>
              <a:t>:  comparing the null-path-length of each of the two sub-trees (the length to the closest null sub-tree/empty node)</a:t>
            </a:r>
          </a:p>
          <a:p>
            <a:pPr lvl="1">
              <a:lnSpc>
                <a:spcPct val="120000"/>
              </a:lnSpc>
            </a:pPr>
            <a:r>
              <a:rPr lang="en-US" altLang="en-US" i="1" dirty="0">
                <a:latin typeface="Arial" charset="0"/>
                <a:cs typeface="Arial" charset="0"/>
              </a:rPr>
              <a:t>Weight balancing</a:t>
            </a:r>
            <a:r>
              <a:rPr lang="en-US" altLang="en-US" dirty="0">
                <a:latin typeface="Arial" charset="0"/>
                <a:cs typeface="Arial" charset="0"/>
              </a:rPr>
              <a:t>:  comparing the number of null sub-trees in each of the two sub trees</a:t>
            </a:r>
            <a:endParaRPr lang="en-US" altLang="en-US" i="1" dirty="0">
              <a:latin typeface="Arial" charset="0"/>
              <a:cs typeface="Arial" charset="0"/>
            </a:endParaRPr>
          </a:p>
          <a:p>
            <a:pPr>
              <a:lnSpc>
                <a:spcPct val="120000"/>
              </a:lnSpc>
              <a:buFont typeface="Arial" charset="0"/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>
              <a:lnSpc>
                <a:spcPct val="120000"/>
              </a:lnSpc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Mathematically it can proved that if a tree satisfies the definition of balance, its height is </a:t>
            </a:r>
            <a:r>
              <a:rPr lang="en-US" altLang="en-US" b="1" dirty="0">
                <a:latin typeface="Symbol" pitchFamily="18" charset="2"/>
                <a:cs typeface="Arial" charset="0"/>
              </a:rPr>
              <a:t>O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(ln(</a:t>
            </a:r>
            <a:r>
              <a:rPr lang="en-US" altLang="en-US" i="1" dirty="0">
                <a:latin typeface="Times New Roman" pitchFamily="18" charset="0"/>
                <a:cs typeface="Arial" charset="0"/>
              </a:rPr>
              <a:t>n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))</a:t>
            </a:r>
          </a:p>
        </p:txBody>
      </p:sp>
    </p:spTree>
    <p:extLst>
      <p:ext uri="{BB962C8B-B14F-4D97-AF65-F5344CB8AC3E}">
        <p14:creationId xmlns:p14="http://schemas.microsoft.com/office/powerpoint/2010/main" val="33367183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chemeClr val="accent1"/>
                </a:solidFill>
              </a:rPr>
              <a:t>AVL Tree </a:t>
            </a:r>
            <a:r>
              <a:rPr lang="en-US" dirty="0"/>
              <a:t>Data 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None/>
            </a:pPr>
            <a:r>
              <a:rPr lang="en-US" sz="1500" dirty="0"/>
              <a:t>An </a:t>
            </a:r>
            <a:r>
              <a:rPr lang="en-US" sz="1500" b="1" dirty="0"/>
              <a:t>AVL tree </a:t>
            </a:r>
            <a:r>
              <a:rPr lang="en-US" sz="1500" dirty="0"/>
              <a:t>is a </a:t>
            </a:r>
            <a:r>
              <a:rPr lang="en-US" sz="1500" i="1" dirty="0">
                <a:solidFill>
                  <a:schemeClr val="accent1"/>
                </a:solidFill>
              </a:rPr>
              <a:t>self-balancing </a:t>
            </a:r>
            <a:r>
              <a:rPr lang="en-US" sz="1500" dirty="0"/>
              <a:t>binary search tree.</a:t>
            </a:r>
          </a:p>
          <a:p>
            <a:pPr marL="342900" indent="-342900">
              <a:buNone/>
            </a:pPr>
            <a:endParaRPr lang="en-US" sz="1500" i="1" dirty="0"/>
          </a:p>
          <a:p>
            <a:pPr marL="342900" indent="-342900">
              <a:buNone/>
            </a:pPr>
            <a:r>
              <a:rPr lang="en-US" sz="1500" i="1" dirty="0"/>
              <a:t>Structural properties</a:t>
            </a:r>
          </a:p>
          <a:p>
            <a:pPr marL="628650" lvl="1" indent="-285750">
              <a:buFontTx/>
              <a:buAutoNum type="arabicPeriod"/>
            </a:pPr>
            <a:r>
              <a:rPr lang="en-US" sz="1500" dirty="0">
                <a:solidFill>
                  <a:schemeClr val="accent1"/>
                </a:solidFill>
              </a:rPr>
              <a:t>Binary tree </a:t>
            </a:r>
            <a:r>
              <a:rPr lang="en-US" sz="1500" dirty="0"/>
              <a:t>property (same as BST)</a:t>
            </a:r>
          </a:p>
          <a:p>
            <a:pPr marL="628650" lvl="1" indent="-285750">
              <a:buFontTx/>
              <a:buAutoNum type="arabicPeriod"/>
            </a:pPr>
            <a:r>
              <a:rPr lang="en-US" sz="1500" dirty="0">
                <a:solidFill>
                  <a:schemeClr val="accent1"/>
                </a:solidFill>
              </a:rPr>
              <a:t>Order</a:t>
            </a:r>
            <a:r>
              <a:rPr lang="en-US" sz="1500" dirty="0"/>
              <a:t> property </a:t>
            </a:r>
            <a:r>
              <a:rPr lang="en-US" sz="1500" dirty="0">
                <a:sym typeface="Symbol" pitchFamily="18" charset="2"/>
              </a:rPr>
              <a:t>(same as for BST)</a:t>
            </a:r>
            <a:br>
              <a:rPr lang="en-US" sz="1500" dirty="0">
                <a:sym typeface="Symbol" pitchFamily="18" charset="2"/>
              </a:rPr>
            </a:br>
            <a:endParaRPr lang="en-US" sz="1500" dirty="0"/>
          </a:p>
          <a:p>
            <a:pPr marL="628650" lvl="1" indent="-285750">
              <a:buFontTx/>
              <a:buAutoNum type="arabicPeriod"/>
            </a:pPr>
            <a:r>
              <a:rPr lang="en-US" sz="1500" dirty="0">
                <a:solidFill>
                  <a:schemeClr val="accent1"/>
                </a:solidFill>
              </a:rPr>
              <a:t>Balance condition:</a:t>
            </a:r>
            <a:br>
              <a:rPr lang="en-US" sz="1500" dirty="0">
                <a:solidFill>
                  <a:srgbClr val="0000FF"/>
                </a:solidFill>
              </a:rPr>
            </a:br>
            <a:r>
              <a:rPr lang="en-US" sz="1500" dirty="0"/>
              <a:t>balance of every node is between -1 and 1  (-1, 0 , 1)</a:t>
            </a:r>
            <a:br>
              <a:rPr lang="en-US" sz="1500" dirty="0"/>
            </a:br>
            <a:br>
              <a:rPr lang="en-US" sz="1500" dirty="0"/>
            </a:br>
            <a:r>
              <a:rPr lang="en-US" sz="1500" dirty="0"/>
              <a:t>where </a:t>
            </a:r>
            <a:r>
              <a:rPr lang="en-US" sz="1500" b="1" dirty="0">
                <a:solidFill>
                  <a:srgbClr val="FF0000"/>
                </a:solidFill>
              </a:rPr>
              <a:t>balance</a:t>
            </a:r>
            <a:r>
              <a:rPr lang="en-US" sz="1500" dirty="0">
                <a:solidFill>
                  <a:srgbClr val="FF0000"/>
                </a:solidFill>
              </a:rPr>
              <a:t>(</a:t>
            </a:r>
            <a:r>
              <a:rPr lang="en-US" sz="1500" i="1" dirty="0">
                <a:solidFill>
                  <a:srgbClr val="FF0000"/>
                </a:solidFill>
              </a:rPr>
              <a:t>node/factor</a:t>
            </a:r>
            <a:r>
              <a:rPr lang="en-US" sz="1500" dirty="0">
                <a:solidFill>
                  <a:srgbClr val="FF0000"/>
                </a:solidFill>
              </a:rPr>
              <a:t>) </a:t>
            </a:r>
            <a:r>
              <a:rPr lang="en-US" sz="1500" dirty="0"/>
              <a:t>= height(</a:t>
            </a:r>
            <a:r>
              <a:rPr lang="en-US" sz="1500" i="1" dirty="0" err="1"/>
              <a:t>node</a:t>
            </a:r>
            <a:r>
              <a:rPr lang="en-US" sz="1500" dirty="0" err="1"/>
              <a:t>.left</a:t>
            </a:r>
            <a:r>
              <a:rPr lang="en-US" sz="1500" dirty="0"/>
              <a:t>) – height(</a:t>
            </a:r>
            <a:r>
              <a:rPr lang="en-US" sz="1500" i="1" dirty="0" err="1"/>
              <a:t>node</a:t>
            </a:r>
            <a:r>
              <a:rPr lang="en-US" sz="1500" dirty="0" err="1"/>
              <a:t>.right</a:t>
            </a:r>
            <a:r>
              <a:rPr lang="en-US" sz="1500" dirty="0"/>
              <a:t>)</a:t>
            </a:r>
            <a:endParaRPr lang="en-US" sz="1500" dirty="0">
              <a:solidFill>
                <a:schemeClr val="accent2"/>
              </a:solidFill>
            </a:endParaRPr>
          </a:p>
          <a:p>
            <a:pPr marL="628650" lvl="1" indent="-285750">
              <a:buNone/>
            </a:pPr>
            <a:endParaRPr lang="en-US" sz="15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3FB286A-AF1C-4702-9981-B5A239B8B5FB}"/>
              </a:ext>
            </a:extLst>
          </p:cNvPr>
          <p:cNvSpPr/>
          <p:nvPr/>
        </p:nvSpPr>
        <p:spPr>
          <a:xfrm>
            <a:off x="1087514" y="5174332"/>
            <a:ext cx="72042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https://en.wikipedia.org/wiki/Self-balancing_binary_search_tree</a:t>
            </a:r>
          </a:p>
        </p:txBody>
      </p:sp>
    </p:spTree>
    <p:extLst>
      <p:ext uri="{BB962C8B-B14F-4D97-AF65-F5344CB8AC3E}">
        <p14:creationId xmlns:p14="http://schemas.microsoft.com/office/powerpoint/2010/main" val="6921692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#1: Is this an AVL Tree?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1" y="2226469"/>
            <a:ext cx="3970532" cy="3263504"/>
          </a:xfrm>
        </p:spPr>
        <p:txBody>
          <a:bodyPr>
            <a:normAutofit/>
          </a:bodyPr>
          <a:lstStyle/>
          <a:p>
            <a:pPr marL="0" lvl="1" indent="0">
              <a:spcBef>
                <a:spcPts val="750"/>
              </a:spcBef>
              <a:buNone/>
            </a:pPr>
            <a:r>
              <a:rPr lang="en-US" sz="1500" dirty="0">
                <a:solidFill>
                  <a:schemeClr val="accent1"/>
                </a:solidFill>
              </a:rPr>
              <a:t>Balance Condition:</a:t>
            </a:r>
            <a:br>
              <a:rPr lang="en-US" sz="1500" dirty="0">
                <a:solidFill>
                  <a:srgbClr val="0000FF"/>
                </a:solidFill>
              </a:rPr>
            </a:br>
            <a:r>
              <a:rPr lang="en-US" sz="1500" dirty="0"/>
              <a:t>balance of every node is between -1 and 1</a:t>
            </a:r>
            <a:br>
              <a:rPr lang="en-US" sz="1500" dirty="0"/>
            </a:br>
            <a:br>
              <a:rPr lang="en-US" sz="1350" dirty="0"/>
            </a:br>
            <a:r>
              <a:rPr lang="en-US" sz="1350" dirty="0"/>
              <a:t>where balance(</a:t>
            </a:r>
            <a:r>
              <a:rPr lang="en-US" sz="1350" i="1" dirty="0"/>
              <a:t>node</a:t>
            </a:r>
            <a:r>
              <a:rPr lang="en-US" sz="1350" dirty="0"/>
              <a:t>) = </a:t>
            </a:r>
            <a:br>
              <a:rPr lang="en-US" sz="1350" dirty="0"/>
            </a:br>
            <a:r>
              <a:rPr lang="en-US" sz="1350" dirty="0"/>
              <a:t>	height(</a:t>
            </a:r>
            <a:r>
              <a:rPr lang="en-US" sz="1350" i="1" dirty="0" err="1"/>
              <a:t>node</a:t>
            </a:r>
            <a:r>
              <a:rPr lang="en-US" sz="1350" dirty="0" err="1"/>
              <a:t>.left</a:t>
            </a:r>
            <a:r>
              <a:rPr lang="en-US" sz="1350" dirty="0"/>
              <a:t>) – height(</a:t>
            </a:r>
            <a:r>
              <a:rPr lang="en-US" sz="1350" i="1" dirty="0" err="1"/>
              <a:t>node</a:t>
            </a:r>
            <a:r>
              <a:rPr lang="en-US" sz="1350" dirty="0" err="1"/>
              <a:t>.right</a:t>
            </a:r>
            <a:r>
              <a:rPr lang="en-US" sz="1350" dirty="0"/>
              <a:t>)</a:t>
            </a:r>
            <a:endParaRPr lang="en-US" sz="1350" dirty="0">
              <a:solidFill>
                <a:schemeClr val="accent2"/>
              </a:solidFill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4437257" y="2311572"/>
            <a:ext cx="3990471" cy="3093297"/>
            <a:chOff x="2451772" y="2438400"/>
            <a:chExt cx="5320628" cy="2346325"/>
          </a:xfrm>
        </p:grpSpPr>
        <p:sp>
          <p:nvSpPr>
            <p:cNvPr id="4" name="Oval 3"/>
            <p:cNvSpPr>
              <a:spLocks noChangeAspect="1" noChangeArrowheads="1"/>
            </p:cNvSpPr>
            <p:nvPr>
              <p:custDataLst>
                <p:tags r:id="rId1"/>
              </p:custDataLst>
            </p:nvPr>
          </p:nvSpPr>
          <p:spPr bwMode="auto">
            <a:xfrm>
              <a:off x="6451600" y="3771900"/>
              <a:ext cx="508000" cy="28575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defTabSz="685800"/>
              <a:r>
                <a:rPr lang="en-US" sz="1500">
                  <a:solidFill>
                    <a:prstClr val="black"/>
                  </a:solidFill>
                  <a:latin typeface="Calibri" panose="020F0502020204030204"/>
                </a:rPr>
                <a:t>11</a:t>
              </a:r>
            </a:p>
          </p:txBody>
        </p:sp>
        <p:sp>
          <p:nvSpPr>
            <p:cNvPr id="5" name="Oval 5"/>
            <p:cNvSpPr>
              <a:spLocks noChangeAspect="1" noChangeArrowheads="1"/>
            </p:cNvSpPr>
            <p:nvPr>
              <p:custDataLst>
                <p:tags r:id="rId2"/>
              </p:custDataLst>
            </p:nvPr>
          </p:nvSpPr>
          <p:spPr bwMode="auto">
            <a:xfrm>
              <a:off x="2451772" y="3776770"/>
              <a:ext cx="508000" cy="28575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defTabSz="685800"/>
              <a:r>
                <a:rPr lang="en-US" sz="1500" dirty="0">
                  <a:solidFill>
                    <a:prstClr val="black"/>
                  </a:solidFill>
                  <a:latin typeface="Calibri" panose="020F0502020204030204"/>
                </a:rPr>
                <a:t>1</a:t>
              </a:r>
            </a:p>
          </p:txBody>
        </p:sp>
        <p:sp>
          <p:nvSpPr>
            <p:cNvPr id="6" name="Oval 6"/>
            <p:cNvSpPr>
              <a:spLocks noChangeAspect="1" noChangeArrowheads="1"/>
            </p:cNvSpPr>
            <p:nvPr>
              <p:custDataLst>
                <p:tags r:id="rId3"/>
              </p:custDataLst>
            </p:nvPr>
          </p:nvSpPr>
          <p:spPr bwMode="auto">
            <a:xfrm>
              <a:off x="5740400" y="3105150"/>
              <a:ext cx="508000" cy="28575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defTabSz="685800"/>
              <a:r>
                <a:rPr lang="en-US" sz="1500" dirty="0">
                  <a:solidFill>
                    <a:prstClr val="black"/>
                  </a:solidFill>
                  <a:latin typeface="Calibri" panose="020F0502020204030204"/>
                </a:rPr>
                <a:t>8</a:t>
              </a:r>
            </a:p>
          </p:txBody>
        </p:sp>
        <p:sp>
          <p:nvSpPr>
            <p:cNvPr id="7" name="Oval 7"/>
            <p:cNvSpPr>
              <a:spLocks noChangeAspect="1" noChangeArrowheads="1"/>
            </p:cNvSpPr>
            <p:nvPr>
              <p:custDataLst>
                <p:tags r:id="rId4"/>
              </p:custDataLst>
            </p:nvPr>
          </p:nvSpPr>
          <p:spPr bwMode="auto">
            <a:xfrm>
              <a:off x="3253677" y="3067898"/>
              <a:ext cx="508000" cy="28575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defTabSz="685800"/>
              <a:r>
                <a:rPr lang="en-US" sz="1500" dirty="0">
                  <a:solidFill>
                    <a:prstClr val="black"/>
                  </a:solidFill>
                  <a:latin typeface="Calibri" panose="020F0502020204030204"/>
                </a:rPr>
                <a:t>4</a:t>
              </a:r>
            </a:p>
          </p:txBody>
        </p:sp>
        <p:sp>
          <p:nvSpPr>
            <p:cNvPr id="8" name="Oval 8"/>
            <p:cNvSpPr>
              <a:spLocks noChangeAspect="1"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4318000" y="2438400"/>
              <a:ext cx="508000" cy="28575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defTabSz="685800"/>
              <a:r>
                <a:rPr lang="en-US" sz="1500" dirty="0">
                  <a:solidFill>
                    <a:prstClr val="black"/>
                  </a:solidFill>
                  <a:latin typeface="Calibri" panose="020F0502020204030204"/>
                </a:rPr>
                <a:t>6</a:t>
              </a:r>
            </a:p>
          </p:txBody>
        </p:sp>
        <p:cxnSp>
          <p:nvCxnSpPr>
            <p:cNvPr id="9" name="AutoShape 9"/>
            <p:cNvCxnSpPr>
              <a:cxnSpLocks noChangeShapeType="1"/>
              <a:stCxn id="8" idx="3"/>
              <a:endCxn id="7" idx="0"/>
            </p:cNvCxnSpPr>
            <p:nvPr>
              <p:custDataLst>
                <p:tags r:id="rId6"/>
              </p:custDataLst>
            </p:nvPr>
          </p:nvCxnSpPr>
          <p:spPr bwMode="auto">
            <a:xfrm flipH="1">
              <a:off x="3507677" y="2682303"/>
              <a:ext cx="884718" cy="38559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10" name="AutoShape 10"/>
            <p:cNvCxnSpPr>
              <a:cxnSpLocks noChangeShapeType="1"/>
            </p:cNvCxnSpPr>
            <p:nvPr>
              <p:custDataLst>
                <p:tags r:id="rId7"/>
              </p:custDataLst>
            </p:nvPr>
          </p:nvCxnSpPr>
          <p:spPr bwMode="auto">
            <a:xfrm>
              <a:off x="4751388" y="2701925"/>
              <a:ext cx="1243012" cy="38417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11" name="AutoShape 12"/>
            <p:cNvCxnSpPr>
              <a:cxnSpLocks noChangeShapeType="1"/>
            </p:cNvCxnSpPr>
            <p:nvPr>
              <p:custDataLst>
                <p:tags r:id="rId8"/>
              </p:custDataLst>
            </p:nvPr>
          </p:nvCxnSpPr>
          <p:spPr bwMode="auto">
            <a:xfrm>
              <a:off x="6173788" y="3368675"/>
              <a:ext cx="531812" cy="38417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12" name="AutoShape 13"/>
            <p:cNvCxnSpPr>
              <a:cxnSpLocks noChangeShapeType="1"/>
              <a:stCxn id="7" idx="3"/>
              <a:endCxn id="5" idx="0"/>
            </p:cNvCxnSpPr>
            <p:nvPr>
              <p:custDataLst>
                <p:tags r:id="rId9"/>
              </p:custDataLst>
            </p:nvPr>
          </p:nvCxnSpPr>
          <p:spPr bwMode="auto">
            <a:xfrm flipH="1">
              <a:off x="2705772" y="3311802"/>
              <a:ext cx="622300" cy="464969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sp>
          <p:nvSpPr>
            <p:cNvPr id="13" name="Oval 44"/>
            <p:cNvSpPr>
              <a:spLocks noChangeAspect="1" noChangeArrowheads="1"/>
            </p:cNvSpPr>
            <p:nvPr>
              <p:custDataLst>
                <p:tags r:id="rId10"/>
              </p:custDataLst>
            </p:nvPr>
          </p:nvSpPr>
          <p:spPr bwMode="auto">
            <a:xfrm>
              <a:off x="5537200" y="4498975"/>
              <a:ext cx="508000" cy="28575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defTabSz="685800"/>
              <a:r>
                <a:rPr lang="en-US" sz="1500">
                  <a:solidFill>
                    <a:prstClr val="black"/>
                  </a:solidFill>
                  <a:latin typeface="Calibri" panose="020F0502020204030204"/>
                </a:rPr>
                <a:t>10</a:t>
              </a:r>
            </a:p>
          </p:txBody>
        </p:sp>
        <p:cxnSp>
          <p:nvCxnSpPr>
            <p:cNvPr id="14" name="AutoShape 45"/>
            <p:cNvCxnSpPr>
              <a:cxnSpLocks noChangeShapeType="1"/>
            </p:cNvCxnSpPr>
            <p:nvPr>
              <p:custDataLst>
                <p:tags r:id="rId11"/>
              </p:custDataLst>
            </p:nvPr>
          </p:nvCxnSpPr>
          <p:spPr bwMode="auto">
            <a:xfrm flipH="1">
              <a:off x="5867400" y="4035425"/>
              <a:ext cx="658813" cy="4445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sp>
          <p:nvSpPr>
            <p:cNvPr id="15" name="Oval 46"/>
            <p:cNvSpPr>
              <a:spLocks noChangeAspect="1" noChangeArrowheads="1"/>
            </p:cNvSpPr>
            <p:nvPr>
              <p:custDataLst>
                <p:tags r:id="rId12"/>
              </p:custDataLst>
            </p:nvPr>
          </p:nvSpPr>
          <p:spPr bwMode="auto">
            <a:xfrm>
              <a:off x="7264400" y="4495800"/>
              <a:ext cx="508000" cy="28575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defTabSz="685800"/>
              <a:r>
                <a:rPr lang="en-US" sz="1500" dirty="0">
                  <a:solidFill>
                    <a:prstClr val="black"/>
                  </a:solidFill>
                  <a:latin typeface="Calibri" panose="020F0502020204030204"/>
                </a:rPr>
                <a:t>12</a:t>
              </a:r>
            </a:p>
          </p:txBody>
        </p:sp>
        <p:cxnSp>
          <p:nvCxnSpPr>
            <p:cNvPr id="16" name="AutoShape 47"/>
            <p:cNvCxnSpPr>
              <a:cxnSpLocks noChangeShapeType="1"/>
              <a:endCxn id="15" idx="0"/>
            </p:cNvCxnSpPr>
            <p:nvPr>
              <p:custDataLst>
                <p:tags r:id="rId13"/>
              </p:custDataLst>
            </p:nvPr>
          </p:nvCxnSpPr>
          <p:spPr bwMode="auto">
            <a:xfrm>
              <a:off x="6885205" y="4015803"/>
              <a:ext cx="633195" cy="47999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sp>
          <p:nvSpPr>
            <p:cNvPr id="17" name="Oval 48"/>
            <p:cNvSpPr>
              <a:spLocks noChangeAspect="1" noChangeArrowheads="1"/>
            </p:cNvSpPr>
            <p:nvPr>
              <p:custDataLst>
                <p:tags r:id="rId14"/>
              </p:custDataLst>
            </p:nvPr>
          </p:nvSpPr>
          <p:spPr bwMode="auto">
            <a:xfrm>
              <a:off x="4851400" y="3816350"/>
              <a:ext cx="508000" cy="28575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defTabSz="685800"/>
              <a:r>
                <a:rPr lang="en-US" sz="1500">
                  <a:solidFill>
                    <a:prstClr val="black"/>
                  </a:solidFill>
                  <a:latin typeface="Calibri" panose="020F0502020204030204"/>
                </a:rPr>
                <a:t>7</a:t>
              </a:r>
            </a:p>
          </p:txBody>
        </p:sp>
        <p:cxnSp>
          <p:nvCxnSpPr>
            <p:cNvPr id="18" name="AutoShape 49"/>
            <p:cNvCxnSpPr>
              <a:cxnSpLocks noChangeShapeType="1"/>
            </p:cNvCxnSpPr>
            <p:nvPr>
              <p:custDataLst>
                <p:tags r:id="rId15"/>
              </p:custDataLst>
            </p:nvPr>
          </p:nvCxnSpPr>
          <p:spPr bwMode="auto">
            <a:xfrm flipH="1">
              <a:off x="5181600" y="3352800"/>
              <a:ext cx="658813" cy="4445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958589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#2: Is this an AVL Tree?</a:t>
            </a:r>
          </a:p>
        </p:txBody>
      </p:sp>
      <p:grpSp>
        <p:nvGrpSpPr>
          <p:cNvPr id="30" name="Group 29"/>
          <p:cNvGrpSpPr/>
          <p:nvPr/>
        </p:nvGrpSpPr>
        <p:grpSpPr>
          <a:xfrm>
            <a:off x="4366649" y="2015770"/>
            <a:ext cx="3733800" cy="3684901"/>
            <a:chOff x="2133600" y="2133600"/>
            <a:chExt cx="4978400" cy="2914650"/>
          </a:xfrm>
        </p:grpSpPr>
        <p:sp>
          <p:nvSpPr>
            <p:cNvPr id="4" name="Oval 15"/>
            <p:cNvSpPr>
              <a:spLocks noChangeAspect="1" noChangeArrowheads="1"/>
            </p:cNvSpPr>
            <p:nvPr>
              <p:custDataLst>
                <p:tags r:id="rId1"/>
              </p:custDataLst>
            </p:nvPr>
          </p:nvSpPr>
          <p:spPr bwMode="auto">
            <a:xfrm>
              <a:off x="2844800" y="4076700"/>
              <a:ext cx="508000" cy="28575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defTabSz="685800"/>
              <a:r>
                <a:rPr lang="en-US" sz="1500">
                  <a:solidFill>
                    <a:prstClr val="black"/>
                  </a:solidFill>
                  <a:latin typeface="Calibri" panose="020F0502020204030204"/>
                </a:rPr>
                <a:t>3</a:t>
              </a:r>
            </a:p>
          </p:txBody>
        </p:sp>
        <p:sp>
          <p:nvSpPr>
            <p:cNvPr id="5" name="Oval 16"/>
            <p:cNvSpPr>
              <a:spLocks noChangeAspect="1" noChangeArrowheads="1"/>
            </p:cNvSpPr>
            <p:nvPr>
              <p:custDataLst>
                <p:tags r:id="rId2"/>
              </p:custDataLst>
            </p:nvPr>
          </p:nvSpPr>
          <p:spPr bwMode="auto">
            <a:xfrm>
              <a:off x="6604000" y="3467100"/>
              <a:ext cx="508000" cy="28575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defTabSz="685800"/>
              <a:r>
                <a:rPr lang="en-US" sz="1500">
                  <a:solidFill>
                    <a:prstClr val="black"/>
                  </a:solidFill>
                  <a:latin typeface="Calibri" panose="020F0502020204030204"/>
                </a:rPr>
                <a:t>11</a:t>
              </a:r>
            </a:p>
          </p:txBody>
        </p:sp>
        <p:sp>
          <p:nvSpPr>
            <p:cNvPr id="6" name="Oval 17"/>
            <p:cNvSpPr>
              <a:spLocks noChangeAspect="1" noChangeArrowheads="1"/>
            </p:cNvSpPr>
            <p:nvPr>
              <p:custDataLst>
                <p:tags r:id="rId3"/>
              </p:custDataLst>
            </p:nvPr>
          </p:nvSpPr>
          <p:spPr bwMode="auto">
            <a:xfrm>
              <a:off x="5181600" y="3467100"/>
              <a:ext cx="508000" cy="28575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defTabSz="685800"/>
              <a:r>
                <a:rPr lang="en-US" sz="1500" dirty="0">
                  <a:solidFill>
                    <a:prstClr val="black"/>
                  </a:solidFill>
                  <a:latin typeface="Calibri" panose="020F0502020204030204"/>
                </a:rPr>
                <a:t>7</a:t>
              </a:r>
            </a:p>
          </p:txBody>
        </p:sp>
        <p:sp>
          <p:nvSpPr>
            <p:cNvPr id="7" name="Oval 18"/>
            <p:cNvSpPr>
              <a:spLocks noChangeAspect="1" noChangeArrowheads="1"/>
            </p:cNvSpPr>
            <p:nvPr>
              <p:custDataLst>
                <p:tags r:id="rId4"/>
              </p:custDataLst>
            </p:nvPr>
          </p:nvSpPr>
          <p:spPr bwMode="auto">
            <a:xfrm>
              <a:off x="2133600" y="3448050"/>
              <a:ext cx="508000" cy="28575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defTabSz="685800"/>
              <a:r>
                <a:rPr lang="en-US" sz="1500">
                  <a:solidFill>
                    <a:prstClr val="black"/>
                  </a:solidFill>
                  <a:latin typeface="Calibri" panose="020F0502020204030204"/>
                </a:rPr>
                <a:t>1</a:t>
              </a:r>
            </a:p>
          </p:txBody>
        </p:sp>
        <p:sp>
          <p:nvSpPr>
            <p:cNvPr id="8" name="Oval 19"/>
            <p:cNvSpPr>
              <a:spLocks noChangeAspect="1"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5892800" y="2800350"/>
              <a:ext cx="508000" cy="28575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defTabSz="685800"/>
              <a:r>
                <a:rPr lang="en-US" sz="1500">
                  <a:solidFill>
                    <a:prstClr val="black"/>
                  </a:solidFill>
                  <a:latin typeface="Calibri" panose="020F0502020204030204"/>
                </a:rPr>
                <a:t>8</a:t>
              </a:r>
            </a:p>
          </p:txBody>
        </p:sp>
        <p:sp>
          <p:nvSpPr>
            <p:cNvPr id="9" name="Oval 20"/>
            <p:cNvSpPr>
              <a:spLocks noChangeAspect="1" noChangeArrowheads="1"/>
            </p:cNvSpPr>
            <p:nvPr>
              <p:custDataLst>
                <p:tags r:id="rId6"/>
              </p:custDataLst>
            </p:nvPr>
          </p:nvSpPr>
          <p:spPr bwMode="auto">
            <a:xfrm>
              <a:off x="3048000" y="2800350"/>
              <a:ext cx="508000" cy="28575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defTabSz="685800"/>
              <a:r>
                <a:rPr lang="en-US" sz="1500">
                  <a:solidFill>
                    <a:prstClr val="black"/>
                  </a:solidFill>
                  <a:latin typeface="Calibri" panose="020F0502020204030204"/>
                </a:rPr>
                <a:t>4</a:t>
              </a:r>
            </a:p>
          </p:txBody>
        </p:sp>
        <p:sp>
          <p:nvSpPr>
            <p:cNvPr id="10" name="Oval 21"/>
            <p:cNvSpPr>
              <a:spLocks noChangeAspect="1" noChangeArrowheads="1"/>
            </p:cNvSpPr>
            <p:nvPr>
              <p:custDataLst>
                <p:tags r:id="rId7"/>
              </p:custDataLst>
            </p:nvPr>
          </p:nvSpPr>
          <p:spPr bwMode="auto">
            <a:xfrm>
              <a:off x="4470400" y="2133600"/>
              <a:ext cx="508000" cy="28575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defTabSz="685800"/>
              <a:r>
                <a:rPr lang="en-US" sz="1500" dirty="0">
                  <a:solidFill>
                    <a:prstClr val="black"/>
                  </a:solidFill>
                  <a:latin typeface="Calibri" panose="020F0502020204030204"/>
                </a:rPr>
                <a:t>6</a:t>
              </a:r>
            </a:p>
          </p:txBody>
        </p:sp>
        <p:cxnSp>
          <p:nvCxnSpPr>
            <p:cNvPr id="11" name="AutoShape 22"/>
            <p:cNvCxnSpPr>
              <a:cxnSpLocks noChangeShapeType="1"/>
            </p:cNvCxnSpPr>
            <p:nvPr>
              <p:custDataLst>
                <p:tags r:id="rId8"/>
              </p:custDataLst>
            </p:nvPr>
          </p:nvCxnSpPr>
          <p:spPr bwMode="auto">
            <a:xfrm flipH="1">
              <a:off x="3302000" y="2397125"/>
              <a:ext cx="1243013" cy="38417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12" name="AutoShape 23"/>
            <p:cNvCxnSpPr>
              <a:cxnSpLocks noChangeShapeType="1"/>
            </p:cNvCxnSpPr>
            <p:nvPr>
              <p:custDataLst>
                <p:tags r:id="rId9"/>
              </p:custDataLst>
            </p:nvPr>
          </p:nvCxnSpPr>
          <p:spPr bwMode="auto">
            <a:xfrm>
              <a:off x="4903788" y="2397125"/>
              <a:ext cx="1243013" cy="38417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13" name="AutoShape 24"/>
            <p:cNvCxnSpPr>
              <a:cxnSpLocks noChangeShapeType="1"/>
            </p:cNvCxnSpPr>
            <p:nvPr>
              <p:custDataLst>
                <p:tags r:id="rId10"/>
              </p:custDataLst>
            </p:nvPr>
          </p:nvCxnSpPr>
          <p:spPr bwMode="auto">
            <a:xfrm flipH="1">
              <a:off x="5435600" y="3063875"/>
              <a:ext cx="531813" cy="38417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14" name="AutoShape 25"/>
            <p:cNvCxnSpPr>
              <a:cxnSpLocks noChangeShapeType="1"/>
            </p:cNvCxnSpPr>
            <p:nvPr>
              <p:custDataLst>
                <p:tags r:id="rId11"/>
              </p:custDataLst>
            </p:nvPr>
          </p:nvCxnSpPr>
          <p:spPr bwMode="auto">
            <a:xfrm>
              <a:off x="6326188" y="3063875"/>
              <a:ext cx="531813" cy="38417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15" name="AutoShape 26"/>
            <p:cNvCxnSpPr>
              <a:cxnSpLocks noChangeShapeType="1"/>
            </p:cNvCxnSpPr>
            <p:nvPr>
              <p:custDataLst>
                <p:tags r:id="rId12"/>
              </p:custDataLst>
            </p:nvPr>
          </p:nvCxnSpPr>
          <p:spPr bwMode="auto">
            <a:xfrm flipH="1">
              <a:off x="2387600" y="3063875"/>
              <a:ext cx="735013" cy="36512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16" name="AutoShape 27"/>
            <p:cNvCxnSpPr>
              <a:cxnSpLocks noChangeShapeType="1"/>
            </p:cNvCxnSpPr>
            <p:nvPr>
              <p:custDataLst>
                <p:tags r:id="rId13"/>
              </p:custDataLst>
            </p:nvPr>
          </p:nvCxnSpPr>
          <p:spPr bwMode="auto">
            <a:xfrm>
              <a:off x="2566988" y="3711575"/>
              <a:ext cx="531813" cy="34607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sp>
          <p:nvSpPr>
            <p:cNvPr id="17" name="Oval 28"/>
            <p:cNvSpPr>
              <a:spLocks noChangeAspect="1" noChangeArrowheads="1"/>
            </p:cNvSpPr>
            <p:nvPr>
              <p:custDataLst>
                <p:tags r:id="rId14"/>
              </p:custDataLst>
            </p:nvPr>
          </p:nvSpPr>
          <p:spPr bwMode="auto">
            <a:xfrm>
              <a:off x="2336800" y="4762500"/>
              <a:ext cx="508000" cy="28575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defTabSz="685800"/>
              <a:r>
                <a:rPr lang="en-US" sz="1500">
                  <a:solidFill>
                    <a:prstClr val="black"/>
                  </a:solidFill>
                  <a:latin typeface="Calibri" panose="020F0502020204030204"/>
                </a:rPr>
                <a:t>2</a:t>
              </a:r>
            </a:p>
          </p:txBody>
        </p:sp>
        <p:cxnSp>
          <p:nvCxnSpPr>
            <p:cNvPr id="18" name="AutoShape 29"/>
            <p:cNvCxnSpPr>
              <a:cxnSpLocks noChangeShapeType="1"/>
            </p:cNvCxnSpPr>
            <p:nvPr>
              <p:custDataLst>
                <p:tags r:id="rId15"/>
              </p:custDataLst>
            </p:nvPr>
          </p:nvCxnSpPr>
          <p:spPr bwMode="auto">
            <a:xfrm flipH="1">
              <a:off x="2770188" y="4381500"/>
              <a:ext cx="328613" cy="40322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sp>
          <p:nvSpPr>
            <p:cNvPr id="19" name="Oval 34"/>
            <p:cNvSpPr>
              <a:spLocks noChangeAspect="1" noChangeArrowheads="1"/>
            </p:cNvSpPr>
            <p:nvPr>
              <p:custDataLst>
                <p:tags r:id="rId16"/>
              </p:custDataLst>
            </p:nvPr>
          </p:nvSpPr>
          <p:spPr bwMode="auto">
            <a:xfrm>
              <a:off x="3759200" y="3448050"/>
              <a:ext cx="508000" cy="28575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defTabSz="685800"/>
              <a:r>
                <a:rPr lang="en-US" sz="1500">
                  <a:solidFill>
                    <a:prstClr val="black"/>
                  </a:solidFill>
                  <a:latin typeface="Calibri" panose="020F0502020204030204"/>
                </a:rPr>
                <a:t>5</a:t>
              </a:r>
            </a:p>
          </p:txBody>
        </p:sp>
        <p:cxnSp>
          <p:nvCxnSpPr>
            <p:cNvPr id="20" name="AutoShape 35"/>
            <p:cNvCxnSpPr>
              <a:cxnSpLocks noChangeShapeType="1"/>
            </p:cNvCxnSpPr>
            <p:nvPr>
              <p:custDataLst>
                <p:tags r:id="rId17"/>
              </p:custDataLst>
            </p:nvPr>
          </p:nvCxnSpPr>
          <p:spPr bwMode="auto">
            <a:xfrm rot="16200000" flipH="1">
              <a:off x="3545504" y="2980353"/>
              <a:ext cx="403797" cy="53159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</p:grpSp>
      <p:sp>
        <p:nvSpPr>
          <p:cNvPr id="31" name="Content Placeholder 2"/>
          <p:cNvSpPr>
            <a:spLocks noGrp="1"/>
          </p:cNvSpPr>
          <p:nvPr>
            <p:ph idx="1"/>
          </p:nvPr>
        </p:nvSpPr>
        <p:spPr>
          <a:xfrm>
            <a:off x="628650" y="2226469"/>
            <a:ext cx="4010367" cy="3263504"/>
          </a:xfrm>
        </p:spPr>
        <p:txBody>
          <a:bodyPr>
            <a:normAutofit/>
          </a:bodyPr>
          <a:lstStyle/>
          <a:p>
            <a:pPr marL="0" lvl="1" indent="0">
              <a:spcBef>
                <a:spcPts val="750"/>
              </a:spcBef>
              <a:buNone/>
            </a:pPr>
            <a:r>
              <a:rPr lang="en-US" sz="1500" dirty="0">
                <a:solidFill>
                  <a:schemeClr val="accent1"/>
                </a:solidFill>
              </a:rPr>
              <a:t>Balance Condition:</a:t>
            </a:r>
            <a:br>
              <a:rPr lang="en-US" sz="1500" dirty="0">
                <a:solidFill>
                  <a:srgbClr val="0000FF"/>
                </a:solidFill>
              </a:rPr>
            </a:br>
            <a:r>
              <a:rPr lang="en-US" sz="1500" dirty="0"/>
              <a:t>balance of every node is between -1 and 1</a:t>
            </a:r>
            <a:br>
              <a:rPr lang="en-US" sz="1500" dirty="0"/>
            </a:br>
            <a:br>
              <a:rPr lang="en-US" sz="1350" dirty="0"/>
            </a:br>
            <a:r>
              <a:rPr lang="en-US" sz="1350" dirty="0"/>
              <a:t>where balance(</a:t>
            </a:r>
            <a:r>
              <a:rPr lang="en-US" sz="1350" i="1" dirty="0"/>
              <a:t>node</a:t>
            </a:r>
            <a:r>
              <a:rPr lang="en-US" sz="1350" dirty="0"/>
              <a:t>) = </a:t>
            </a:r>
            <a:br>
              <a:rPr lang="en-US" sz="1350" dirty="0"/>
            </a:br>
            <a:r>
              <a:rPr lang="en-US" sz="1350" dirty="0"/>
              <a:t>	height(</a:t>
            </a:r>
            <a:r>
              <a:rPr lang="en-US" sz="1350" i="1" dirty="0" err="1"/>
              <a:t>node</a:t>
            </a:r>
            <a:r>
              <a:rPr lang="en-US" sz="1350" dirty="0" err="1"/>
              <a:t>.left</a:t>
            </a:r>
            <a:r>
              <a:rPr lang="en-US" sz="1350" dirty="0"/>
              <a:t>) – height(</a:t>
            </a:r>
            <a:r>
              <a:rPr lang="en-US" sz="1350" i="1" dirty="0" err="1"/>
              <a:t>node</a:t>
            </a:r>
            <a:r>
              <a:rPr lang="en-US" sz="1350" dirty="0" err="1"/>
              <a:t>.right</a:t>
            </a:r>
            <a:r>
              <a:rPr lang="en-US" sz="1350" dirty="0"/>
              <a:t>)</a:t>
            </a:r>
            <a:endParaRPr lang="en-US" sz="135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3794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AVL Trees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Good News:</a:t>
            </a:r>
          </a:p>
          <a:p>
            <a:pPr>
              <a:buNone/>
            </a:pPr>
            <a:r>
              <a:rPr lang="en-US" dirty="0"/>
              <a:t>Because height of AVL tree is O(log(n)), then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find</a:t>
            </a:r>
            <a:endParaRPr lang="en-US" dirty="0"/>
          </a:p>
          <a:p>
            <a:pPr>
              <a:buNone/>
            </a:pPr>
            <a:endParaRPr lang="en-US" sz="825" dirty="0"/>
          </a:p>
          <a:p>
            <a:pPr>
              <a:buNone/>
            </a:pPr>
            <a:endParaRPr lang="en-US" sz="825" dirty="0"/>
          </a:p>
          <a:p>
            <a:pPr>
              <a:buNone/>
            </a:pPr>
            <a:r>
              <a:rPr lang="en-US" dirty="0"/>
              <a:t>But as we insert and delete elements, we need to:</a:t>
            </a:r>
          </a:p>
        </p:txBody>
      </p:sp>
    </p:spTree>
    <p:extLst>
      <p:ext uri="{BB962C8B-B14F-4D97-AF65-F5344CB8AC3E}">
        <p14:creationId xmlns:p14="http://schemas.microsoft.com/office/powerpoint/2010/main" val="20110962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AVL Trees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AVL trees with </a:t>
            </a:r>
            <a:r>
              <a:rPr lang="en-US" altLang="en-US">
                <a:latin typeface="Times New Roman" pitchFamily="18" charset="0"/>
                <a:cs typeface="Arial" charset="0"/>
              </a:rPr>
              <a:t>1</a:t>
            </a:r>
            <a:r>
              <a:rPr lang="en-US" altLang="en-US">
                <a:latin typeface="Arial" charset="0"/>
                <a:cs typeface="Arial" charset="0"/>
              </a:rPr>
              <a:t>, </a:t>
            </a:r>
            <a:r>
              <a:rPr lang="en-US" altLang="en-US">
                <a:latin typeface="Times New Roman" pitchFamily="18" charset="0"/>
                <a:cs typeface="Arial" charset="0"/>
              </a:rPr>
              <a:t>2</a:t>
            </a:r>
            <a:r>
              <a:rPr lang="en-US" altLang="en-US">
                <a:latin typeface="Arial" charset="0"/>
                <a:cs typeface="Arial" charset="0"/>
              </a:rPr>
              <a:t>, </a:t>
            </a:r>
            <a:r>
              <a:rPr lang="en-US" altLang="en-US">
                <a:latin typeface="Times New Roman" pitchFamily="18" charset="0"/>
                <a:cs typeface="Arial" charset="0"/>
              </a:rPr>
              <a:t>3</a:t>
            </a:r>
            <a:r>
              <a:rPr lang="en-US" altLang="en-US">
                <a:latin typeface="Arial" charset="0"/>
                <a:cs typeface="Arial" charset="0"/>
              </a:rPr>
              <a:t>, and </a:t>
            </a:r>
            <a:r>
              <a:rPr lang="en-US" altLang="en-US">
                <a:latin typeface="Times New Roman" pitchFamily="18" charset="0"/>
                <a:cs typeface="Arial" charset="0"/>
              </a:rPr>
              <a:t>4</a:t>
            </a:r>
            <a:r>
              <a:rPr lang="en-US" altLang="en-US">
                <a:latin typeface="Arial" charset="0"/>
                <a:cs typeface="Arial" charset="0"/>
              </a:rPr>
              <a:t> nodes:</a:t>
            </a:r>
          </a:p>
        </p:txBody>
      </p:sp>
      <p:pic>
        <p:nvPicPr>
          <p:cNvPr id="17412" name="Picture 6" descr="AVLTrees012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0225" y="2897080"/>
            <a:ext cx="5543550" cy="2084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377192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AVL Trees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Here is a larger AVL tree (</a:t>
            </a:r>
            <a:r>
              <a:rPr lang="en-US" altLang="en-US">
                <a:latin typeface="Times New Roman" pitchFamily="18" charset="0"/>
                <a:cs typeface="Arial" charset="0"/>
              </a:rPr>
              <a:t>42</a:t>
            </a:r>
            <a:r>
              <a:rPr lang="en-US" altLang="en-US">
                <a:latin typeface="Arial" charset="0"/>
                <a:cs typeface="Arial" charset="0"/>
              </a:rPr>
              <a:t> nodes):</a:t>
            </a:r>
          </a:p>
        </p:txBody>
      </p:sp>
      <p:pic>
        <p:nvPicPr>
          <p:cNvPr id="18436" name="Picture 13" descr="avl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2349500"/>
            <a:ext cx="8928100" cy="1573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539360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AVL Trees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376064"/>
            <a:ext cx="8229600" cy="4525963"/>
          </a:xfrm>
        </p:spPr>
        <p:txBody>
          <a:bodyPr>
            <a:normAutofit/>
          </a:bodyPr>
          <a:lstStyle/>
          <a:p>
            <a:pPr>
              <a:buFont typeface="Arial" charset="0"/>
              <a:buNone/>
            </a:pPr>
            <a:r>
              <a:rPr lang="en-US" altLang="en-US" sz="2400" dirty="0">
                <a:latin typeface="Arial" charset="0"/>
                <a:cs typeface="Arial" charset="0"/>
              </a:rPr>
              <a:t>	The root node is AVL-balanced:</a:t>
            </a:r>
          </a:p>
          <a:p>
            <a:pPr lvl="1"/>
            <a:r>
              <a:rPr lang="en-US" altLang="en-US" sz="2400" dirty="0">
                <a:latin typeface="Arial" charset="0"/>
                <a:cs typeface="Arial" charset="0"/>
              </a:rPr>
              <a:t>Both sub-trees are of height </a:t>
            </a:r>
            <a:r>
              <a:rPr lang="en-US" altLang="en-US" sz="2400" dirty="0">
                <a:latin typeface="Times New Roman" pitchFamily="18" charset="0"/>
                <a:cs typeface="Arial" charset="0"/>
              </a:rPr>
              <a:t>4</a:t>
            </a:r>
            <a:r>
              <a:rPr lang="en-US" altLang="en-US" sz="2400" dirty="0">
                <a:latin typeface="Arial" charset="0"/>
                <a:cs typeface="Arial" charset="0"/>
              </a:rPr>
              <a:t>:</a:t>
            </a:r>
          </a:p>
        </p:txBody>
      </p:sp>
      <p:pic>
        <p:nvPicPr>
          <p:cNvPr id="19460" name="Picture 5" descr="avl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3557355"/>
            <a:ext cx="8928100" cy="1573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056798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10" descr="avl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194" y="4117402"/>
            <a:ext cx="8928100" cy="1573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8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AVL Trees</a:t>
            </a:r>
          </a:p>
        </p:txBody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All other nodes are AVL balanced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The sub-trees differ in height by at most one</a:t>
            </a:r>
          </a:p>
        </p:txBody>
      </p:sp>
    </p:spTree>
    <p:extLst>
      <p:ext uri="{BB962C8B-B14F-4D97-AF65-F5344CB8AC3E}">
        <p14:creationId xmlns:p14="http://schemas.microsoft.com/office/powerpoint/2010/main" val="29049560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to Binary Search Trees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295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Height of an AVL Tree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By the definition of complete trees, any complete binary search tree is an AVL tree</a:t>
            </a:r>
          </a:p>
          <a:p>
            <a:pPr>
              <a:buFont typeface="Arial" charset="0"/>
              <a:buNone/>
            </a:pPr>
            <a:endParaRPr lang="en-US" altLang="en-US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Thus an upper bound on the number of nodes in an AVL tree of height </a:t>
            </a:r>
            <a:r>
              <a:rPr lang="en-US" altLang="en-US" i="1">
                <a:latin typeface="Times New Roman" pitchFamily="18" charset="0"/>
                <a:cs typeface="Arial" charset="0"/>
              </a:rPr>
              <a:t>h</a:t>
            </a:r>
            <a:r>
              <a:rPr lang="en-US" altLang="en-US">
                <a:latin typeface="Arial" charset="0"/>
                <a:cs typeface="Arial" charset="0"/>
              </a:rPr>
              <a:t> a perfect binary tree with </a:t>
            </a:r>
            <a:r>
              <a:rPr lang="en-US" altLang="en-US">
                <a:latin typeface="Times New Roman" pitchFamily="18" charset="0"/>
                <a:cs typeface="Arial" charset="0"/>
              </a:rPr>
              <a:t>2</a:t>
            </a:r>
            <a:r>
              <a:rPr lang="en-US" altLang="en-US" i="1" baseline="30000">
                <a:latin typeface="Times New Roman" pitchFamily="18" charset="0"/>
                <a:cs typeface="Arial" charset="0"/>
              </a:rPr>
              <a:t>h</a:t>
            </a:r>
            <a:r>
              <a:rPr lang="en-US" altLang="en-US" baseline="30000">
                <a:latin typeface="Times New Roman" pitchFamily="18" charset="0"/>
                <a:cs typeface="Arial" charset="0"/>
              </a:rPr>
              <a:t> + 1</a:t>
            </a:r>
            <a:r>
              <a:rPr lang="en-US" altLang="en-US">
                <a:latin typeface="Times New Roman" pitchFamily="18" charset="0"/>
                <a:cs typeface="Arial" charset="0"/>
              </a:rPr>
              <a:t> – 1</a:t>
            </a:r>
            <a:r>
              <a:rPr lang="en-US" altLang="en-US">
                <a:latin typeface="Arial" charset="0"/>
                <a:cs typeface="Arial" charset="0"/>
              </a:rPr>
              <a:t> nodes</a:t>
            </a:r>
            <a:endParaRPr lang="en-US" altLang="en-US">
              <a:latin typeface="Times New Roman" pitchFamily="18" charset="0"/>
              <a:cs typeface="Arial" charset="0"/>
            </a:endParaRPr>
          </a:p>
          <a:p>
            <a:pPr lvl="1"/>
            <a:r>
              <a:rPr lang="en-US" altLang="en-US">
                <a:latin typeface="Arial" charset="0"/>
                <a:cs typeface="Arial" charset="0"/>
              </a:rPr>
              <a:t>What is an lower bound?</a:t>
            </a:r>
          </a:p>
        </p:txBody>
      </p:sp>
    </p:spTree>
    <p:extLst>
      <p:ext uri="{BB962C8B-B14F-4D97-AF65-F5344CB8AC3E}">
        <p14:creationId xmlns:p14="http://schemas.microsoft.com/office/powerpoint/2010/main" val="19525721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Maintaining Balance: Case 2</a:t>
            </a:r>
            <a:endParaRPr lang="en-CA" altLang="en-US">
              <a:latin typeface="Arial" charset="0"/>
              <a:cs typeface="Arial" charset="0"/>
            </a:endParaRPr>
          </a:p>
        </p:txBody>
      </p:sp>
      <p:sp>
        <p:nvSpPr>
          <p:cNvPr id="70659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charset="0"/>
              <a:buNone/>
            </a:pPr>
            <a:r>
              <a:rPr lang="en-CA" altLang="en-US" sz="2400" dirty="0">
                <a:latin typeface="Arial" charset="0"/>
                <a:cs typeface="Arial" charset="0"/>
              </a:rPr>
              <a:t>	Again, the height of the root did not change</a:t>
            </a:r>
          </a:p>
        </p:txBody>
      </p:sp>
      <p:pic>
        <p:nvPicPr>
          <p:cNvPr id="70660" name="Picture 16" descr="C:\Users\dwharder\Desktop\v1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3155950"/>
            <a:ext cx="8424863" cy="297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164084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Height of an AVL Tree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 typeface="Arial" charset="0"/>
              <a:buNone/>
            </a:pPr>
            <a:r>
              <a:rPr lang="en-US" altLang="en-US" sz="2400" dirty="0">
                <a:latin typeface="Arial" charset="0"/>
                <a:cs typeface="Arial" charset="0"/>
              </a:rPr>
              <a:t>	Let </a:t>
            </a:r>
            <a:r>
              <a:rPr lang="en-US" altLang="en-US" sz="2400" dirty="0" err="1">
                <a:latin typeface="Times New Roman" pitchFamily="18" charset="0"/>
                <a:cs typeface="Arial" charset="0"/>
              </a:rPr>
              <a:t>F(</a:t>
            </a:r>
            <a:r>
              <a:rPr lang="en-US" altLang="en-US" sz="2400" i="1" dirty="0" err="1">
                <a:latin typeface="Times New Roman" pitchFamily="18" charset="0"/>
                <a:cs typeface="Arial" charset="0"/>
              </a:rPr>
              <a:t>h</a:t>
            </a:r>
            <a:r>
              <a:rPr lang="en-US" altLang="en-US" sz="2400" dirty="0">
                <a:latin typeface="Times New Roman" pitchFamily="18" charset="0"/>
                <a:cs typeface="Arial" charset="0"/>
              </a:rPr>
              <a:t>)</a:t>
            </a:r>
            <a:r>
              <a:rPr lang="en-US" altLang="en-US" sz="2400" dirty="0">
                <a:latin typeface="Arial" charset="0"/>
                <a:cs typeface="Arial" charset="0"/>
              </a:rPr>
              <a:t> be the fewest number of nodes in a tree of height </a:t>
            </a:r>
            <a:r>
              <a:rPr lang="en-US" altLang="en-US" sz="2400" i="1" dirty="0" err="1">
                <a:latin typeface="Times New Roman" pitchFamily="18" charset="0"/>
                <a:cs typeface="Arial" charset="0"/>
              </a:rPr>
              <a:t>h</a:t>
            </a:r>
            <a:endParaRPr lang="en-US" altLang="en-US" sz="2400" i="1" dirty="0">
              <a:latin typeface="Times New Roman" pitchFamily="18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en-US" altLang="en-US" sz="2400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sz="2400" dirty="0">
                <a:latin typeface="Arial" charset="0"/>
                <a:cs typeface="Arial" charset="0"/>
              </a:rPr>
              <a:t>	From a previous slide:</a:t>
            </a:r>
          </a:p>
          <a:p>
            <a:pPr lvl="1">
              <a:buFontTx/>
              <a:buNone/>
            </a:pPr>
            <a:r>
              <a:rPr lang="en-US" altLang="en-US" sz="2400" dirty="0">
                <a:latin typeface="Times New Roman" pitchFamily="18" charset="0"/>
                <a:cs typeface="Arial" charset="0"/>
              </a:rPr>
              <a:t>		F(0) = 1</a:t>
            </a:r>
          </a:p>
          <a:p>
            <a:pPr lvl="1">
              <a:buFontTx/>
              <a:buNone/>
            </a:pPr>
            <a:r>
              <a:rPr lang="en-US" altLang="en-US" sz="2400" dirty="0">
                <a:latin typeface="Times New Roman" pitchFamily="18" charset="0"/>
                <a:cs typeface="Arial" charset="0"/>
              </a:rPr>
              <a:t>		F(1) = 2</a:t>
            </a:r>
          </a:p>
          <a:p>
            <a:pPr lvl="1">
              <a:buFontTx/>
              <a:buNone/>
            </a:pPr>
            <a:r>
              <a:rPr lang="en-US" altLang="en-US" sz="2400" dirty="0">
                <a:latin typeface="Times New Roman" pitchFamily="18" charset="0"/>
                <a:cs typeface="Arial" charset="0"/>
              </a:rPr>
              <a:t>		F(2) = 4</a:t>
            </a:r>
          </a:p>
          <a:p>
            <a:pPr>
              <a:buFont typeface="Arial" charset="0"/>
              <a:buNone/>
            </a:pPr>
            <a:endParaRPr lang="en-US" altLang="en-US" sz="2400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sz="2400" dirty="0">
                <a:latin typeface="Arial" charset="0"/>
                <a:cs typeface="Arial" charset="0"/>
              </a:rPr>
              <a:t>	Can we find </a:t>
            </a:r>
            <a:r>
              <a:rPr lang="en-US" altLang="en-US" sz="2400" dirty="0" err="1">
                <a:latin typeface="Times New Roman" pitchFamily="18" charset="0"/>
                <a:cs typeface="Arial" charset="0"/>
              </a:rPr>
              <a:t>F(</a:t>
            </a:r>
            <a:r>
              <a:rPr lang="en-US" altLang="en-US" sz="2400" i="1" dirty="0" err="1">
                <a:latin typeface="Times New Roman" pitchFamily="18" charset="0"/>
                <a:cs typeface="Arial" charset="0"/>
              </a:rPr>
              <a:t>h</a:t>
            </a:r>
            <a:r>
              <a:rPr lang="en-US" altLang="en-US" sz="2400" dirty="0">
                <a:latin typeface="Times New Roman" pitchFamily="18" charset="0"/>
                <a:cs typeface="Arial" charset="0"/>
              </a:rPr>
              <a:t>)</a:t>
            </a:r>
            <a:r>
              <a:rPr lang="en-US" altLang="en-US" sz="2400" dirty="0">
                <a:latin typeface="Arial" charset="0"/>
                <a:cs typeface="Arial" charset="0"/>
              </a:rPr>
              <a:t>?</a:t>
            </a:r>
          </a:p>
        </p:txBody>
      </p:sp>
      <p:pic>
        <p:nvPicPr>
          <p:cNvPr id="22532" name="Picture 6" descr="AVLTrees012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6100" y="2565400"/>
            <a:ext cx="3638550" cy="1368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43954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Height of an AVL Tree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The worst-case AVL tree of height </a:t>
            </a:r>
            <a:r>
              <a:rPr lang="en-US" altLang="en-US" i="1">
                <a:latin typeface="Times New Roman" pitchFamily="18" charset="0"/>
                <a:cs typeface="Arial" charset="0"/>
              </a:rPr>
              <a:t>h</a:t>
            </a:r>
            <a:r>
              <a:rPr lang="en-US" altLang="en-US">
                <a:latin typeface="Arial" charset="0"/>
                <a:cs typeface="Arial" charset="0"/>
              </a:rPr>
              <a:t> would have:</a:t>
            </a:r>
          </a:p>
          <a:p>
            <a:pPr lvl="1"/>
            <a:r>
              <a:rPr lang="en-US" altLang="en-US">
                <a:latin typeface="Arial" charset="0"/>
                <a:cs typeface="Arial" charset="0"/>
              </a:rPr>
              <a:t>A worst-case AVL tree of height </a:t>
            </a:r>
            <a:r>
              <a:rPr lang="en-US" altLang="en-US" i="1">
                <a:solidFill>
                  <a:srgbClr val="00B0F0"/>
                </a:solidFill>
                <a:latin typeface="Times New Roman" pitchFamily="18" charset="0"/>
                <a:cs typeface="Arial" charset="0"/>
              </a:rPr>
              <a:t>h</a:t>
            </a:r>
            <a:r>
              <a:rPr lang="en-US" altLang="en-US">
                <a:solidFill>
                  <a:srgbClr val="00B0F0"/>
                </a:solidFill>
                <a:latin typeface="Times New Roman" pitchFamily="18" charset="0"/>
                <a:cs typeface="Arial" charset="0"/>
              </a:rPr>
              <a:t> – 1</a:t>
            </a:r>
            <a:r>
              <a:rPr lang="en-US" altLang="en-US">
                <a:solidFill>
                  <a:srgbClr val="00B0F0"/>
                </a:solidFill>
                <a:latin typeface="Arial" charset="0"/>
                <a:cs typeface="Arial" charset="0"/>
              </a:rPr>
              <a:t> </a:t>
            </a:r>
            <a:r>
              <a:rPr lang="en-US" altLang="en-US">
                <a:latin typeface="Arial" charset="0"/>
                <a:cs typeface="Arial" charset="0"/>
              </a:rPr>
              <a:t>on one side,</a:t>
            </a:r>
          </a:p>
          <a:p>
            <a:pPr lvl="1"/>
            <a:r>
              <a:rPr lang="en-US" altLang="en-US">
                <a:latin typeface="Arial" charset="0"/>
                <a:cs typeface="Arial" charset="0"/>
              </a:rPr>
              <a:t>A worst-case AVL tree of height </a:t>
            </a:r>
            <a:r>
              <a:rPr lang="en-US" altLang="en-US" i="1">
                <a:solidFill>
                  <a:srgbClr val="FF0000"/>
                </a:solidFill>
                <a:latin typeface="Times New Roman" pitchFamily="18" charset="0"/>
                <a:cs typeface="Arial" charset="0"/>
              </a:rPr>
              <a:t>h</a:t>
            </a:r>
            <a:r>
              <a:rPr lang="en-US" altLang="en-US">
                <a:solidFill>
                  <a:srgbClr val="FF0000"/>
                </a:solidFill>
                <a:latin typeface="Times New Roman" pitchFamily="18" charset="0"/>
                <a:cs typeface="Arial" charset="0"/>
              </a:rPr>
              <a:t> – 2</a:t>
            </a:r>
            <a:r>
              <a:rPr lang="en-US" altLang="en-US">
                <a:latin typeface="Arial" charset="0"/>
                <a:cs typeface="Arial" charset="0"/>
              </a:rPr>
              <a:t> on the other, and</a:t>
            </a:r>
          </a:p>
          <a:p>
            <a:pPr lvl="1"/>
            <a:r>
              <a:rPr lang="en-US" altLang="en-US">
                <a:latin typeface="Arial" charset="0"/>
                <a:cs typeface="Arial" charset="0"/>
              </a:rPr>
              <a:t>The </a:t>
            </a:r>
            <a:r>
              <a:rPr lang="en-US" altLang="en-US">
                <a:solidFill>
                  <a:srgbClr val="CC3399"/>
                </a:solidFill>
                <a:latin typeface="Arial" charset="0"/>
                <a:cs typeface="Arial" charset="0"/>
              </a:rPr>
              <a:t>root</a:t>
            </a:r>
            <a:r>
              <a:rPr lang="en-US" altLang="en-US">
                <a:latin typeface="Arial" charset="0"/>
                <a:cs typeface="Arial" charset="0"/>
              </a:rPr>
              <a:t> node</a:t>
            </a:r>
          </a:p>
          <a:p>
            <a:pPr>
              <a:buFont typeface="Arial" charset="0"/>
              <a:buNone/>
            </a:pPr>
            <a:endParaRPr lang="en-US" altLang="en-US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We get:  </a:t>
            </a:r>
            <a:r>
              <a:rPr lang="en-US" altLang="en-US">
                <a:latin typeface="Times New Roman" pitchFamily="18" charset="0"/>
                <a:cs typeface="Arial" charset="0"/>
              </a:rPr>
              <a:t>F(</a:t>
            </a:r>
            <a:r>
              <a:rPr lang="en-US" altLang="en-US" i="1">
                <a:latin typeface="Times New Roman" pitchFamily="18" charset="0"/>
                <a:cs typeface="Arial" charset="0"/>
              </a:rPr>
              <a:t>h</a:t>
            </a:r>
            <a:r>
              <a:rPr lang="en-US" altLang="en-US">
                <a:latin typeface="Times New Roman" pitchFamily="18" charset="0"/>
                <a:cs typeface="Arial" charset="0"/>
              </a:rPr>
              <a:t>) = </a:t>
            </a:r>
            <a:r>
              <a:rPr lang="en-US" altLang="en-US">
                <a:solidFill>
                  <a:srgbClr val="00B0F0"/>
                </a:solidFill>
                <a:latin typeface="Times New Roman" pitchFamily="18" charset="0"/>
                <a:cs typeface="Arial" charset="0"/>
              </a:rPr>
              <a:t>F(</a:t>
            </a:r>
            <a:r>
              <a:rPr lang="en-US" altLang="en-US" i="1">
                <a:solidFill>
                  <a:srgbClr val="00B0F0"/>
                </a:solidFill>
                <a:latin typeface="Times New Roman" pitchFamily="18" charset="0"/>
                <a:cs typeface="Arial" charset="0"/>
              </a:rPr>
              <a:t>h</a:t>
            </a:r>
            <a:r>
              <a:rPr lang="en-US" altLang="en-US">
                <a:solidFill>
                  <a:srgbClr val="00B0F0"/>
                </a:solidFill>
                <a:latin typeface="Times New Roman" pitchFamily="18" charset="0"/>
                <a:cs typeface="Arial" charset="0"/>
              </a:rPr>
              <a:t> – 1)</a:t>
            </a:r>
            <a:r>
              <a:rPr lang="en-US" altLang="en-US">
                <a:latin typeface="Times New Roman" pitchFamily="18" charset="0"/>
                <a:cs typeface="Arial" charset="0"/>
              </a:rPr>
              <a:t> + </a:t>
            </a:r>
            <a:r>
              <a:rPr lang="en-US" altLang="en-US">
                <a:solidFill>
                  <a:srgbClr val="CC3399"/>
                </a:solidFill>
                <a:latin typeface="Times New Roman" pitchFamily="18" charset="0"/>
                <a:cs typeface="Arial" charset="0"/>
              </a:rPr>
              <a:t>1</a:t>
            </a:r>
            <a:r>
              <a:rPr lang="en-US" altLang="en-US">
                <a:solidFill>
                  <a:srgbClr val="00B0F0"/>
                </a:solidFill>
                <a:latin typeface="Times New Roman" pitchFamily="18" charset="0"/>
                <a:cs typeface="Arial" charset="0"/>
              </a:rPr>
              <a:t> </a:t>
            </a:r>
            <a:r>
              <a:rPr lang="en-US" altLang="en-US">
                <a:latin typeface="Times New Roman" pitchFamily="18" charset="0"/>
                <a:cs typeface="Arial" charset="0"/>
              </a:rPr>
              <a:t>+ </a:t>
            </a:r>
            <a:r>
              <a:rPr lang="en-US" altLang="en-US">
                <a:solidFill>
                  <a:srgbClr val="FF0000"/>
                </a:solidFill>
                <a:latin typeface="Times New Roman" pitchFamily="18" charset="0"/>
                <a:cs typeface="Arial" charset="0"/>
              </a:rPr>
              <a:t>F(</a:t>
            </a:r>
            <a:r>
              <a:rPr lang="en-US" altLang="en-US" i="1">
                <a:solidFill>
                  <a:srgbClr val="FF0000"/>
                </a:solidFill>
                <a:latin typeface="Times New Roman" pitchFamily="18" charset="0"/>
                <a:cs typeface="Arial" charset="0"/>
              </a:rPr>
              <a:t>h</a:t>
            </a:r>
            <a:r>
              <a:rPr lang="en-US" altLang="en-US">
                <a:solidFill>
                  <a:srgbClr val="FF0000"/>
                </a:solidFill>
                <a:latin typeface="Times New Roman" pitchFamily="18" charset="0"/>
                <a:cs typeface="Arial" charset="0"/>
              </a:rPr>
              <a:t> – 2)</a:t>
            </a:r>
            <a:endParaRPr lang="en-US" altLang="en-US">
              <a:solidFill>
                <a:srgbClr val="CC3399"/>
              </a:solidFill>
              <a:latin typeface="Times New Roman" pitchFamily="18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61495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Height of an AVL Tree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sz="2400" dirty="0">
                <a:latin typeface="Arial" charset="0"/>
                <a:cs typeface="Arial" charset="0"/>
              </a:rPr>
              <a:t>	This is a recurrence relation:</a:t>
            </a:r>
          </a:p>
          <a:p>
            <a:endParaRPr lang="pt-BR" altLang="en-US" dirty="0">
              <a:latin typeface="Arial" charset="0"/>
              <a:cs typeface="Arial" charset="0"/>
            </a:endParaRPr>
          </a:p>
          <a:p>
            <a:endParaRPr lang="pt-BR" altLang="en-US" dirty="0">
              <a:latin typeface="Arial" charset="0"/>
              <a:cs typeface="Arial" charset="0"/>
            </a:endParaRPr>
          </a:p>
          <a:p>
            <a:endParaRPr lang="pt-BR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endParaRPr lang="pt-BR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pt-BR" altLang="en-US" sz="2400" dirty="0">
                <a:latin typeface="Arial" charset="0"/>
                <a:cs typeface="Arial" charset="0"/>
              </a:rPr>
              <a:t>	</a:t>
            </a:r>
            <a:r>
              <a:rPr lang="pt-BR" altLang="en-US" sz="2400" dirty="0" err="1">
                <a:latin typeface="Arial" charset="0"/>
                <a:cs typeface="Arial" charset="0"/>
              </a:rPr>
              <a:t>The</a:t>
            </a:r>
            <a:r>
              <a:rPr lang="pt-BR" altLang="en-US" sz="2400" dirty="0">
                <a:latin typeface="Arial" charset="0"/>
                <a:cs typeface="Arial" charset="0"/>
              </a:rPr>
              <a:t> solution?</a:t>
            </a:r>
          </a:p>
          <a:p>
            <a:pPr lvl="1"/>
            <a:endParaRPr lang="en-US" altLang="en-US" dirty="0">
              <a:latin typeface="Arial" charset="0"/>
              <a:cs typeface="Arial" charset="0"/>
            </a:endParaRPr>
          </a:p>
        </p:txBody>
      </p:sp>
      <p:graphicFrame>
        <p:nvGraphicFramePr>
          <p:cNvPr id="24580" name="Object 2"/>
          <p:cNvGraphicFramePr>
            <a:graphicFrameLocks noChangeAspect="1"/>
          </p:cNvGraphicFramePr>
          <p:nvPr/>
        </p:nvGraphicFramePr>
        <p:xfrm>
          <a:off x="1908175" y="2190305"/>
          <a:ext cx="4895850" cy="1474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20" name="Equation" r:id="rId4" imgW="2362200" imgH="711200" progId="Equation.DSMT4">
                  <p:embed/>
                </p:oleObj>
              </mc:Choice>
              <mc:Fallback>
                <p:oleObj name="Equation" r:id="rId4" imgW="2362200" imgH="711200" progId="Equation.DSMT4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8175" y="2190305"/>
                        <a:ext cx="4895850" cy="1474787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10142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DFCE3-5862-4F9A-8B5B-8BB03CE17A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04800"/>
            <a:ext cx="7772400" cy="1143000"/>
          </a:xfrm>
        </p:spPr>
        <p:txBody>
          <a:bodyPr/>
          <a:lstStyle/>
          <a:p>
            <a:r>
              <a:rPr lang="en-US" b="1" dirty="0"/>
              <a:t>Fibonacci Numbers</a:t>
            </a:r>
            <a:endParaRPr lang="en-US" dirty="0"/>
          </a:p>
        </p:txBody>
      </p:sp>
      <p:pic>
        <p:nvPicPr>
          <p:cNvPr id="6" name="Picture 5" descr="A close up of a clock&#10;&#10;Description automatically generated">
            <a:extLst>
              <a:ext uri="{FF2B5EF4-FFF2-40B4-BE49-F238E27FC236}">
                <a16:creationId xmlns:a16="http://schemas.microsoft.com/office/drawing/2014/main" id="{3FEE77E3-D1E7-4731-80AC-CC10DAF815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73" y="3030799"/>
            <a:ext cx="3572374" cy="1381318"/>
          </a:xfrm>
          <a:prstGeom prst="rect">
            <a:avLst/>
          </a:prstGeom>
        </p:spPr>
      </p:pic>
      <p:pic>
        <p:nvPicPr>
          <p:cNvPr id="8" name="Picture 7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1E9565C3-A8C6-4853-9F66-1127AC6A51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1634462"/>
            <a:ext cx="2800350" cy="120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0479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Height of an AVL Tree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 typeface="Arial" charset="0"/>
              <a:buNone/>
            </a:pPr>
            <a:r>
              <a:rPr lang="en-US" altLang="en-US" sz="2400" dirty="0">
                <a:latin typeface="Arial" charset="0"/>
                <a:cs typeface="Arial" charset="0"/>
              </a:rPr>
              <a:t>	In this example, </a:t>
            </a:r>
            <a:r>
              <a:rPr lang="en-US" altLang="en-US" sz="2400" i="1" dirty="0" err="1">
                <a:latin typeface="Times New Roman" pitchFamily="18" charset="0"/>
                <a:cs typeface="Arial" charset="0"/>
              </a:rPr>
              <a:t>n</a:t>
            </a:r>
            <a:r>
              <a:rPr lang="en-US" altLang="en-US" sz="2400" dirty="0">
                <a:latin typeface="Times New Roman" pitchFamily="18" charset="0"/>
                <a:cs typeface="Arial" charset="0"/>
              </a:rPr>
              <a:t> = 88</a:t>
            </a:r>
            <a:r>
              <a:rPr lang="en-US" altLang="en-US" sz="2400" dirty="0">
                <a:latin typeface="Arial" charset="0"/>
                <a:cs typeface="Arial" charset="0"/>
              </a:rPr>
              <a:t>, the worst- and best-case scenarios differ in height by only </a:t>
            </a:r>
            <a:r>
              <a:rPr lang="en-US" altLang="en-US" sz="2400" dirty="0">
                <a:latin typeface="Times New Roman" pitchFamily="18" charset="0"/>
                <a:cs typeface="Arial" charset="0"/>
              </a:rPr>
              <a:t>2</a:t>
            </a:r>
          </a:p>
        </p:txBody>
      </p:sp>
      <p:pic>
        <p:nvPicPr>
          <p:cNvPr id="27652" name="Picture 4" descr="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3799847"/>
            <a:ext cx="8475662" cy="207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0538550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0"/>
            <a:ext cx="7772400" cy="1143000"/>
          </a:xfrm>
        </p:spPr>
        <p:txBody>
          <a:bodyPr/>
          <a:lstStyle/>
          <a:p>
            <a:r>
              <a:rPr lang="en-US" dirty="0">
                <a:latin typeface="Arial"/>
                <a:cs typeface="Arial"/>
              </a:rPr>
              <a:t>Height of an AVL Tree</a:t>
            </a:r>
          </a:p>
        </p:txBody>
      </p:sp>
      <p:sp>
        <p:nvSpPr>
          <p:cNvPr id="43011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sz="half" idx="1"/>
          </p:nvPr>
        </p:nvSpPr>
        <p:spPr>
          <a:xfrm>
            <a:off x="161868" y="1526976"/>
            <a:ext cx="8905932" cy="4876800"/>
          </a:xfrm>
        </p:spPr>
        <p:txBody>
          <a:bodyPr/>
          <a:lstStyle/>
          <a:p>
            <a:pPr>
              <a:lnSpc>
                <a:spcPct val="90000"/>
              </a:lnSpc>
              <a:buClr>
                <a:schemeClr val="tx1"/>
              </a:buClr>
              <a:buFont typeface="Times" pitchFamily="-101" charset="0"/>
              <a:buChar char="•"/>
            </a:pPr>
            <a:r>
              <a:rPr lang="en-US" sz="2100" b="1" dirty="0">
                <a:solidFill>
                  <a:srgbClr val="3028FF"/>
                </a:solidFill>
              </a:rPr>
              <a:t>Fact</a:t>
            </a:r>
            <a:r>
              <a:rPr lang="en-US" sz="2100" dirty="0"/>
              <a:t>: The </a:t>
            </a:r>
            <a:r>
              <a:rPr lang="en-US" sz="2100" b="1" i="1" dirty="0"/>
              <a:t>height</a:t>
            </a:r>
            <a:r>
              <a:rPr lang="en-US" sz="2100" dirty="0"/>
              <a:t> of an AVL tree storing </a:t>
            </a:r>
            <a:r>
              <a:rPr lang="en-US" sz="2100" dirty="0" err="1"/>
              <a:t>n</a:t>
            </a:r>
            <a:r>
              <a:rPr lang="en-US" sz="2100" dirty="0"/>
              <a:t> keys is </a:t>
            </a:r>
            <a:r>
              <a:rPr lang="en-US" sz="2100" dirty="0" err="1"/>
              <a:t>O(log</a:t>
            </a:r>
            <a:r>
              <a:rPr lang="en-US" sz="2100" dirty="0"/>
              <a:t> </a:t>
            </a:r>
            <a:r>
              <a:rPr lang="en-US" sz="2100" dirty="0" err="1"/>
              <a:t>n</a:t>
            </a:r>
            <a:r>
              <a:rPr lang="en-US" sz="2100" dirty="0"/>
              <a:t>).</a:t>
            </a:r>
          </a:p>
          <a:p>
            <a:pPr>
              <a:lnSpc>
                <a:spcPct val="90000"/>
              </a:lnSpc>
              <a:buClr>
                <a:schemeClr val="tx1"/>
              </a:buClr>
              <a:buFont typeface="Times" pitchFamily="-101" charset="0"/>
              <a:buChar char="•"/>
            </a:pPr>
            <a:r>
              <a:rPr lang="en-US" sz="2100" b="1" dirty="0">
                <a:solidFill>
                  <a:srgbClr val="3028FF"/>
                </a:solidFill>
              </a:rPr>
              <a:t>Proof</a:t>
            </a:r>
            <a:r>
              <a:rPr lang="en-US" sz="2100" dirty="0"/>
              <a:t>: Let us bound </a:t>
            </a:r>
            <a:r>
              <a:rPr lang="en-US" sz="2100" b="1" dirty="0" err="1"/>
              <a:t>n(h</a:t>
            </a:r>
            <a:r>
              <a:rPr lang="en-US" sz="2100" b="1" dirty="0"/>
              <a:t>):</a:t>
            </a:r>
            <a:r>
              <a:rPr lang="en-US" sz="2100" dirty="0"/>
              <a:t> the minimum number of internal nodes of an AVL tree of height </a:t>
            </a:r>
            <a:r>
              <a:rPr lang="en-US" sz="2100" dirty="0" err="1"/>
              <a:t>h</a:t>
            </a:r>
            <a:r>
              <a:rPr lang="en-US" sz="2100" dirty="0"/>
              <a:t>.</a:t>
            </a:r>
          </a:p>
          <a:p>
            <a:pPr>
              <a:lnSpc>
                <a:spcPct val="90000"/>
              </a:lnSpc>
              <a:buClr>
                <a:schemeClr val="tx1"/>
              </a:buClr>
              <a:buFont typeface="Times" pitchFamily="-101" charset="0"/>
              <a:buChar char="•"/>
            </a:pPr>
            <a:r>
              <a:rPr lang="en-US" sz="2100" dirty="0"/>
              <a:t>We easily see that n(1) = 1 and n(2) = 2</a:t>
            </a:r>
          </a:p>
          <a:p>
            <a:pPr>
              <a:lnSpc>
                <a:spcPct val="90000"/>
              </a:lnSpc>
              <a:buClr>
                <a:schemeClr val="tx1"/>
              </a:buClr>
              <a:buFont typeface="Times" pitchFamily="-101" charset="0"/>
              <a:buChar char="•"/>
            </a:pPr>
            <a:r>
              <a:rPr lang="en-US" sz="2100" dirty="0"/>
              <a:t>For </a:t>
            </a:r>
            <a:r>
              <a:rPr lang="en-US" sz="2100" dirty="0" err="1"/>
              <a:t>n</a:t>
            </a:r>
            <a:r>
              <a:rPr lang="en-US" sz="2100" dirty="0"/>
              <a:t> &gt; 2, an AVL tree of height </a:t>
            </a:r>
            <a:r>
              <a:rPr lang="en-US" sz="2100" dirty="0" err="1"/>
              <a:t>h</a:t>
            </a:r>
            <a:r>
              <a:rPr lang="en-US" sz="2100" dirty="0"/>
              <a:t> contains the root node, one AVL </a:t>
            </a:r>
            <a:r>
              <a:rPr lang="en-US" sz="2100" dirty="0" err="1"/>
              <a:t>subtree</a:t>
            </a:r>
            <a:r>
              <a:rPr lang="en-US" sz="2100" dirty="0"/>
              <a:t> of height h-1 and another of height h-2.</a:t>
            </a:r>
          </a:p>
          <a:p>
            <a:pPr>
              <a:lnSpc>
                <a:spcPct val="90000"/>
              </a:lnSpc>
              <a:buClr>
                <a:schemeClr val="tx1"/>
              </a:buClr>
              <a:buFont typeface="Times" pitchFamily="-101" charset="0"/>
              <a:buChar char="•"/>
            </a:pPr>
            <a:r>
              <a:rPr lang="en-US" sz="2100" dirty="0"/>
              <a:t>That is, </a:t>
            </a:r>
            <a:r>
              <a:rPr lang="en-US" sz="2100" dirty="0" err="1"/>
              <a:t>n(h</a:t>
            </a:r>
            <a:r>
              <a:rPr lang="en-US" sz="2100" dirty="0"/>
              <a:t>) = 1 + n(h-1) + n(h-2)</a:t>
            </a:r>
          </a:p>
          <a:p>
            <a:pPr>
              <a:lnSpc>
                <a:spcPct val="90000"/>
              </a:lnSpc>
              <a:buClr>
                <a:schemeClr val="tx1"/>
              </a:buClr>
              <a:buFont typeface="Times" pitchFamily="-101" charset="0"/>
              <a:buChar char="•"/>
            </a:pPr>
            <a:r>
              <a:rPr lang="en-US" sz="2100" dirty="0"/>
              <a:t>Knowing n(h-1) &gt; n(h-2), we get </a:t>
            </a:r>
            <a:r>
              <a:rPr lang="en-US" sz="2100" dirty="0" err="1"/>
              <a:t>n(h</a:t>
            </a:r>
            <a:r>
              <a:rPr lang="en-US" sz="2100" dirty="0"/>
              <a:t>) &gt; 2n(h-2). So</a:t>
            </a:r>
          </a:p>
          <a:p>
            <a:pPr lvl="1">
              <a:lnSpc>
                <a:spcPct val="90000"/>
              </a:lnSpc>
              <a:buFont typeface="Times" pitchFamily="-101" charset="0"/>
              <a:buChar char="•"/>
            </a:pPr>
            <a:r>
              <a:rPr lang="en-US" sz="1800" dirty="0" err="1">
                <a:solidFill>
                  <a:schemeClr val="tx2"/>
                </a:solidFill>
              </a:rPr>
              <a:t>n(h</a:t>
            </a:r>
            <a:r>
              <a:rPr lang="en-US" sz="1800" dirty="0">
                <a:solidFill>
                  <a:schemeClr val="tx2"/>
                </a:solidFill>
              </a:rPr>
              <a:t>) &gt; 2n(h-2), </a:t>
            </a:r>
            <a:r>
              <a:rPr lang="en-US" sz="1800" dirty="0" err="1">
                <a:solidFill>
                  <a:schemeClr val="tx2"/>
                </a:solidFill>
              </a:rPr>
              <a:t>n(h</a:t>
            </a:r>
            <a:r>
              <a:rPr lang="en-US" sz="1800" dirty="0">
                <a:solidFill>
                  <a:schemeClr val="tx2"/>
                </a:solidFill>
              </a:rPr>
              <a:t>) &gt; 4n(h-4), </a:t>
            </a:r>
            <a:r>
              <a:rPr lang="en-US" sz="1800" dirty="0" err="1">
                <a:solidFill>
                  <a:schemeClr val="tx2"/>
                </a:solidFill>
              </a:rPr>
              <a:t>n(h</a:t>
            </a:r>
            <a:r>
              <a:rPr lang="en-US" sz="1800" dirty="0">
                <a:solidFill>
                  <a:schemeClr val="tx2"/>
                </a:solidFill>
              </a:rPr>
              <a:t>) &gt; 8n(n-6), … (by induction),</a:t>
            </a:r>
          </a:p>
          <a:p>
            <a:pPr lvl="1">
              <a:lnSpc>
                <a:spcPct val="90000"/>
              </a:lnSpc>
              <a:buFont typeface="Times" pitchFamily="-101" charset="0"/>
              <a:buChar char="•"/>
            </a:pPr>
            <a:r>
              <a:rPr lang="en-US" sz="1800" dirty="0" err="1">
                <a:solidFill>
                  <a:schemeClr val="tx2"/>
                </a:solidFill>
              </a:rPr>
              <a:t>n(h</a:t>
            </a:r>
            <a:r>
              <a:rPr lang="en-US" sz="1800" dirty="0">
                <a:solidFill>
                  <a:schemeClr val="tx2"/>
                </a:solidFill>
              </a:rPr>
              <a:t>) &gt; 2</a:t>
            </a:r>
            <a:r>
              <a:rPr lang="en-US" sz="1800" baseline="30000" dirty="0">
                <a:solidFill>
                  <a:schemeClr val="tx2"/>
                </a:solidFill>
              </a:rPr>
              <a:t>i</a:t>
            </a:r>
            <a:r>
              <a:rPr lang="en-US" sz="1800" dirty="0">
                <a:solidFill>
                  <a:schemeClr val="tx2"/>
                </a:solidFill>
              </a:rPr>
              <a:t>n(h-2i)</a:t>
            </a:r>
            <a:endParaRPr lang="en-US" sz="1800" dirty="0"/>
          </a:p>
          <a:p>
            <a:pPr>
              <a:lnSpc>
                <a:spcPct val="90000"/>
              </a:lnSpc>
              <a:buClr>
                <a:schemeClr val="tx1"/>
              </a:buClr>
              <a:buFont typeface="Times" pitchFamily="-101" charset="0"/>
              <a:buChar char="•"/>
            </a:pPr>
            <a:r>
              <a:rPr lang="en-US" sz="2100" dirty="0"/>
              <a:t>Solving the base case we get: </a:t>
            </a:r>
            <a:r>
              <a:rPr lang="en-US" sz="2100" dirty="0" err="1"/>
              <a:t>n(h</a:t>
            </a:r>
            <a:r>
              <a:rPr lang="en-US" sz="2100" dirty="0"/>
              <a:t>) &gt; 2 </a:t>
            </a:r>
            <a:r>
              <a:rPr lang="en-US" sz="2100" baseline="30000" dirty="0"/>
              <a:t>h/2-1</a:t>
            </a:r>
          </a:p>
          <a:p>
            <a:pPr>
              <a:lnSpc>
                <a:spcPct val="90000"/>
              </a:lnSpc>
              <a:buClr>
                <a:schemeClr val="tx1"/>
              </a:buClr>
              <a:buFont typeface="Times" pitchFamily="-101" charset="0"/>
              <a:buChar char="•"/>
            </a:pPr>
            <a:r>
              <a:rPr lang="en-US" sz="2100" dirty="0"/>
              <a:t>Taking logarithms: </a:t>
            </a:r>
            <a:r>
              <a:rPr lang="en-US" sz="2100" dirty="0" err="1"/>
              <a:t>h</a:t>
            </a:r>
            <a:r>
              <a:rPr lang="en-US" sz="2100" dirty="0"/>
              <a:t> &lt; 2log </a:t>
            </a:r>
            <a:r>
              <a:rPr lang="en-US" sz="2100" dirty="0" err="1"/>
              <a:t>n(h</a:t>
            </a:r>
            <a:r>
              <a:rPr lang="en-US" sz="2100" dirty="0"/>
              <a:t>) +2</a:t>
            </a:r>
          </a:p>
          <a:p>
            <a:pPr>
              <a:lnSpc>
                <a:spcPct val="90000"/>
              </a:lnSpc>
              <a:buClr>
                <a:schemeClr val="tx1"/>
              </a:buClr>
              <a:buFont typeface="Times" pitchFamily="-101" charset="0"/>
              <a:buChar char="•"/>
            </a:pPr>
            <a:r>
              <a:rPr lang="en-US" sz="2100" dirty="0"/>
              <a:t>Thus the height of an AVL tree is </a:t>
            </a:r>
            <a:r>
              <a:rPr lang="en-US" sz="2100" dirty="0" err="1"/>
              <a:t>O(log</a:t>
            </a:r>
            <a:r>
              <a:rPr lang="en-US" sz="2100" dirty="0"/>
              <a:t> </a:t>
            </a:r>
            <a:r>
              <a:rPr lang="en-US" sz="2100" dirty="0" err="1"/>
              <a:t>n</a:t>
            </a:r>
            <a:r>
              <a:rPr lang="en-US" sz="2100" dirty="0"/>
              <a:t>)</a:t>
            </a:r>
          </a:p>
          <a:p>
            <a:pPr>
              <a:lnSpc>
                <a:spcPct val="90000"/>
              </a:lnSpc>
            </a:pPr>
            <a:endParaRPr lang="en-US" sz="2100" dirty="0"/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6173787" y="4804647"/>
            <a:ext cx="2360613" cy="1371600"/>
            <a:chOff x="3984" y="144"/>
            <a:chExt cx="1487" cy="864"/>
          </a:xfrm>
        </p:grpSpPr>
        <p:sp>
          <p:nvSpPr>
            <p:cNvPr id="43013" name="Oval 5"/>
            <p:cNvSpPr>
              <a:spLocks noChangeArrowheads="1"/>
            </p:cNvSpPr>
            <p:nvPr/>
          </p:nvSpPr>
          <p:spPr bwMode="auto">
            <a:xfrm>
              <a:off x="4545" y="254"/>
              <a:ext cx="156" cy="164"/>
            </a:xfrm>
            <a:prstGeom prst="ellipse">
              <a:avLst/>
            </a:prstGeom>
            <a:solidFill>
              <a:schemeClr val="accent1"/>
            </a:solidFill>
            <a:ln w="19050">
              <a:solidFill>
                <a:schemeClr val="tx2"/>
              </a:solidFill>
              <a:round/>
              <a:headEnd/>
              <a:tailEnd/>
            </a:ln>
          </p:spPr>
          <p:txBody>
            <a:bodyPr wrap="none" lIns="0" tIns="0" rIns="0" anchor="ctr" anchorCtr="1">
              <a:prstTxWarp prst="textNoShape">
                <a:avLst/>
              </a:prstTxWarp>
            </a:bodyPr>
            <a:lstStyle/>
            <a:p>
              <a:r>
                <a:rPr lang="en-US" sz="1600">
                  <a:solidFill>
                    <a:schemeClr val="tx2"/>
                  </a:solidFill>
                  <a:latin typeface="Times New Roman" pitchFamily="-101" charset="0"/>
                  <a:sym typeface="Symbol" pitchFamily="-101" charset="2"/>
                </a:rPr>
                <a:t>3</a:t>
              </a:r>
            </a:p>
          </p:txBody>
        </p:sp>
        <p:sp>
          <p:nvSpPr>
            <p:cNvPr id="43014" name="Rectangle 6"/>
            <p:cNvSpPr>
              <a:spLocks noChangeAspect="1" noChangeArrowheads="1"/>
            </p:cNvSpPr>
            <p:nvPr/>
          </p:nvSpPr>
          <p:spPr bwMode="auto">
            <a:xfrm>
              <a:off x="4368" y="549"/>
              <a:ext cx="112" cy="118"/>
            </a:xfrm>
            <a:prstGeom prst="rect">
              <a:avLst/>
            </a:prstGeom>
            <a:solidFill>
              <a:schemeClr val="folHlink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cxnSp>
          <p:nvCxnSpPr>
            <p:cNvPr id="43015" name="AutoShape 7"/>
            <p:cNvCxnSpPr>
              <a:cxnSpLocks noChangeShapeType="1"/>
              <a:stCxn id="43014" idx="0"/>
              <a:endCxn id="43013" idx="3"/>
            </p:cNvCxnSpPr>
            <p:nvPr/>
          </p:nvCxnSpPr>
          <p:spPr bwMode="auto">
            <a:xfrm flipV="1">
              <a:off x="4424" y="399"/>
              <a:ext cx="145" cy="140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43016" name="Oval 8"/>
            <p:cNvSpPr>
              <a:spLocks noChangeArrowheads="1"/>
            </p:cNvSpPr>
            <p:nvPr/>
          </p:nvSpPr>
          <p:spPr bwMode="auto">
            <a:xfrm>
              <a:off x="4749" y="547"/>
              <a:ext cx="155" cy="164"/>
            </a:xfrm>
            <a:prstGeom prst="ellipse">
              <a:avLst/>
            </a:prstGeom>
            <a:solidFill>
              <a:schemeClr val="accent1"/>
            </a:solidFill>
            <a:ln w="19050">
              <a:solidFill>
                <a:schemeClr val="tx2"/>
              </a:solidFill>
              <a:round/>
              <a:headEnd/>
              <a:tailEnd/>
            </a:ln>
          </p:spPr>
          <p:txBody>
            <a:bodyPr wrap="none" lIns="0" tIns="0" rIns="0" anchor="ctr" anchorCtr="1">
              <a:prstTxWarp prst="textNoShape">
                <a:avLst/>
              </a:prstTxWarp>
            </a:bodyPr>
            <a:lstStyle/>
            <a:p>
              <a:r>
                <a:rPr lang="en-US" sz="1600">
                  <a:solidFill>
                    <a:schemeClr val="tx2"/>
                  </a:solidFill>
                  <a:latin typeface="Times New Roman" pitchFamily="-101" charset="0"/>
                  <a:sym typeface="Symbol" pitchFamily="-101" charset="2"/>
                </a:rPr>
                <a:t>4</a:t>
              </a:r>
            </a:p>
          </p:txBody>
        </p:sp>
        <p:sp>
          <p:nvSpPr>
            <p:cNvPr id="43017" name="Rectangle 9"/>
            <p:cNvSpPr>
              <a:spLocks noChangeAspect="1" noChangeArrowheads="1"/>
            </p:cNvSpPr>
            <p:nvPr/>
          </p:nvSpPr>
          <p:spPr bwMode="auto">
            <a:xfrm>
              <a:off x="4628" y="842"/>
              <a:ext cx="112" cy="118"/>
            </a:xfrm>
            <a:prstGeom prst="rect">
              <a:avLst/>
            </a:prstGeom>
            <a:solidFill>
              <a:schemeClr val="folHlink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sp>
          <p:nvSpPr>
            <p:cNvPr id="43018" name="Rectangle 10"/>
            <p:cNvSpPr>
              <a:spLocks noChangeAspect="1" noChangeArrowheads="1"/>
            </p:cNvSpPr>
            <p:nvPr/>
          </p:nvSpPr>
          <p:spPr bwMode="auto">
            <a:xfrm>
              <a:off x="4942" y="842"/>
              <a:ext cx="112" cy="118"/>
            </a:xfrm>
            <a:prstGeom prst="rect">
              <a:avLst/>
            </a:prstGeom>
            <a:solidFill>
              <a:schemeClr val="folHlink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600"/>
            </a:p>
          </p:txBody>
        </p:sp>
        <p:cxnSp>
          <p:nvCxnSpPr>
            <p:cNvPr id="43019" name="AutoShape 11"/>
            <p:cNvCxnSpPr>
              <a:cxnSpLocks noChangeShapeType="1"/>
              <a:stCxn id="43018" idx="0"/>
              <a:endCxn id="43016" idx="5"/>
            </p:cNvCxnSpPr>
            <p:nvPr/>
          </p:nvCxnSpPr>
          <p:spPr bwMode="auto">
            <a:xfrm flipH="1" flipV="1">
              <a:off x="4882" y="692"/>
              <a:ext cx="116" cy="140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3020" name="AutoShape 12"/>
            <p:cNvCxnSpPr>
              <a:cxnSpLocks noChangeShapeType="1"/>
              <a:stCxn id="43017" idx="0"/>
              <a:endCxn id="43016" idx="3"/>
            </p:cNvCxnSpPr>
            <p:nvPr/>
          </p:nvCxnSpPr>
          <p:spPr bwMode="auto">
            <a:xfrm flipV="1">
              <a:off x="4684" y="692"/>
              <a:ext cx="87" cy="140"/>
            </a:xfrm>
            <a:prstGeom prst="straightConnector1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43021" name="AutoShape 13"/>
            <p:cNvCxnSpPr>
              <a:cxnSpLocks noChangeShapeType="1"/>
              <a:stCxn id="43016" idx="0"/>
              <a:endCxn id="43013" idx="5"/>
            </p:cNvCxnSpPr>
            <p:nvPr/>
          </p:nvCxnSpPr>
          <p:spPr bwMode="auto">
            <a:xfrm flipH="1" flipV="1">
              <a:off x="4678" y="399"/>
              <a:ext cx="149" cy="143"/>
            </a:xfrm>
            <a:prstGeom prst="straightConnector1">
              <a:avLst/>
            </a:prstGeom>
            <a:noFill/>
            <a:ln w="19050">
              <a:solidFill>
                <a:schemeClr val="tx2"/>
              </a:solidFill>
              <a:round/>
              <a:headEnd/>
              <a:tailEnd/>
            </a:ln>
          </p:spPr>
        </p:cxnSp>
        <p:sp>
          <p:nvSpPr>
            <p:cNvPr id="43022" name="Text Box 14"/>
            <p:cNvSpPr txBox="1">
              <a:spLocks noChangeArrowheads="1"/>
            </p:cNvSpPr>
            <p:nvPr/>
          </p:nvSpPr>
          <p:spPr bwMode="auto">
            <a:xfrm>
              <a:off x="4944" y="480"/>
              <a:ext cx="527" cy="212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sz="1600" b="1">
                  <a:solidFill>
                    <a:schemeClr val="tx2"/>
                  </a:solidFill>
                </a:rPr>
                <a:t>n(1)</a:t>
              </a:r>
              <a:endParaRPr lang="en-US" sz="1600" b="1" i="1">
                <a:solidFill>
                  <a:schemeClr val="tx2"/>
                </a:solidFill>
              </a:endParaRPr>
            </a:p>
          </p:txBody>
        </p:sp>
        <p:sp>
          <p:nvSpPr>
            <p:cNvPr id="43023" name="Text Box 15"/>
            <p:cNvSpPr txBox="1">
              <a:spLocks noChangeArrowheads="1"/>
            </p:cNvSpPr>
            <p:nvPr/>
          </p:nvSpPr>
          <p:spPr bwMode="auto">
            <a:xfrm>
              <a:off x="4033" y="192"/>
              <a:ext cx="527" cy="212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sz="1600" b="1"/>
                <a:t>n(2)</a:t>
              </a:r>
              <a:endParaRPr lang="en-US" sz="1600" b="1" i="1"/>
            </a:p>
          </p:txBody>
        </p:sp>
        <p:sp>
          <p:nvSpPr>
            <p:cNvPr id="43024" name="AutoShape 16"/>
            <p:cNvSpPr>
              <a:spLocks noChangeArrowheads="1"/>
            </p:cNvSpPr>
            <p:nvPr/>
          </p:nvSpPr>
          <p:spPr bwMode="auto">
            <a:xfrm>
              <a:off x="4416" y="432"/>
              <a:ext cx="768" cy="528"/>
            </a:xfrm>
            <a:prstGeom prst="triangle">
              <a:avLst>
                <a:gd name="adj" fmla="val 50000"/>
              </a:avLst>
            </a:prstGeom>
            <a:noFill/>
            <a:ln w="38100">
              <a:solidFill>
                <a:schemeClr val="tx2"/>
              </a:solidFill>
              <a:prstDash val="dash"/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025" name="AutoShape 17"/>
            <p:cNvSpPr>
              <a:spLocks noChangeArrowheads="1"/>
            </p:cNvSpPr>
            <p:nvPr/>
          </p:nvSpPr>
          <p:spPr bwMode="auto">
            <a:xfrm>
              <a:off x="3984" y="144"/>
              <a:ext cx="1296" cy="864"/>
            </a:xfrm>
            <a:prstGeom prst="triangle">
              <a:avLst>
                <a:gd name="adj" fmla="val 50000"/>
              </a:avLst>
            </a:prstGeom>
            <a:noFill/>
            <a:ln w="38100">
              <a:solidFill>
                <a:schemeClr val="tx1"/>
              </a:solidFill>
              <a:prstDash val="dash"/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AVL tree operations</a:t>
            </a:r>
          </a:p>
        </p:txBody>
      </p:sp>
      <p:sp>
        <p:nvSpPr>
          <p:cNvPr id="366595" name="Rectangle 3"/>
          <p:cNvSpPr>
            <a:spLocks noGrp="1" noChangeArrowheads="1"/>
          </p:cNvSpPr>
          <p:nvPr>
            <p:ph idx="1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r>
              <a:rPr lang="en-US" dirty="0"/>
              <a:t>AVL</a:t>
            </a:r>
            <a:r>
              <a:rPr lang="en-US" b="1" dirty="0"/>
              <a:t>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find</a:t>
            </a:r>
            <a:r>
              <a:rPr lang="en-US" dirty="0"/>
              <a:t>: </a:t>
            </a:r>
          </a:p>
          <a:p>
            <a:pPr lvl="1"/>
            <a:r>
              <a:rPr lang="en-US" dirty="0"/>
              <a:t>Same as usual BST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find</a:t>
            </a:r>
          </a:p>
          <a:p>
            <a:endParaRPr lang="en-US" sz="1200" dirty="0"/>
          </a:p>
          <a:p>
            <a:r>
              <a:rPr lang="en-US" dirty="0">
                <a:solidFill>
                  <a:schemeClr val="accent1"/>
                </a:solidFill>
              </a:rPr>
              <a:t>AVL </a:t>
            </a:r>
            <a:r>
              <a:rPr lang="en-US" dirty="0">
                <a:solidFill>
                  <a:schemeClr val="accent1"/>
                </a:solidFill>
                <a:latin typeface="Courier New" pitchFamily="49" charset="0"/>
                <a:cs typeface="Courier New" pitchFamily="49" charset="0"/>
              </a:rPr>
              <a:t>insert</a:t>
            </a:r>
            <a:r>
              <a:rPr lang="en-US" dirty="0">
                <a:solidFill>
                  <a:schemeClr val="accent1"/>
                </a:solidFill>
              </a:rPr>
              <a:t>: </a:t>
            </a:r>
            <a:br>
              <a:rPr lang="en-US" dirty="0">
                <a:solidFill>
                  <a:schemeClr val="accent1"/>
                </a:solidFill>
              </a:rPr>
            </a:br>
            <a:br>
              <a:rPr lang="en-US" dirty="0">
                <a:solidFill>
                  <a:schemeClr val="accent1"/>
                </a:solidFill>
              </a:rPr>
            </a:br>
            <a:endParaRPr lang="en-US" dirty="0">
              <a:solidFill>
                <a:schemeClr val="accent1"/>
              </a:solidFill>
            </a:endParaRPr>
          </a:p>
          <a:p>
            <a:endParaRPr lang="en-US" dirty="0">
              <a:solidFill>
                <a:schemeClr val="accent1"/>
              </a:solidFill>
            </a:endParaRPr>
          </a:p>
          <a:p>
            <a:endParaRPr lang="en-US" dirty="0">
              <a:solidFill>
                <a:schemeClr val="accent1"/>
              </a:solidFill>
            </a:endParaRPr>
          </a:p>
          <a:p>
            <a:endParaRPr lang="en-US" sz="1200" dirty="0"/>
          </a:p>
          <a:p>
            <a:r>
              <a:rPr lang="en-US" dirty="0"/>
              <a:t>AVL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delete</a:t>
            </a:r>
            <a:r>
              <a:rPr lang="en-US" dirty="0"/>
              <a:t>: </a:t>
            </a:r>
          </a:p>
          <a:p>
            <a:pPr lvl="1"/>
            <a:r>
              <a:rPr lang="en-US" dirty="0"/>
              <a:t>The “easy way” is lazy deletion</a:t>
            </a:r>
          </a:p>
          <a:p>
            <a:pPr lvl="1"/>
            <a:r>
              <a:rPr lang="en-US" dirty="0"/>
              <a:t>Otherwise, do the deletion and then check for several imbalance cases (we will skip this)</a:t>
            </a:r>
          </a:p>
          <a:p>
            <a:pPr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435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5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5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5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5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59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59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6595" grpId="0" build="p" bldLvl="2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Maintaining Balance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To maintain AVL balance, observe that: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Inserting a node can increase the height of a tree by at most 1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Removing a node can decrease the height of a tree by at most 1</a:t>
            </a:r>
          </a:p>
          <a:p>
            <a:pPr lvl="1">
              <a:buNone/>
            </a:pPr>
            <a:endParaRPr lang="en-US" altLang="en-US" dirty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61414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BST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Let’s consider 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building </a:t>
            </a:r>
            <a:r>
              <a:rPr lang="en-US" dirty="0"/>
              <a:t>a BST </a:t>
            </a:r>
            <a:r>
              <a:rPr lang="en-US" dirty="0">
                <a:cs typeface="Courier New" pitchFamily="49" charset="0"/>
              </a:rPr>
              <a:t>(insert values starting from an empty tree)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Insert values 1, 2, 3, 4, 5, 6, 7, 8, 9  into an empty BST</a:t>
            </a:r>
          </a:p>
          <a:p>
            <a:endParaRPr lang="en-US" sz="225" dirty="0"/>
          </a:p>
          <a:p>
            <a:pPr>
              <a:lnSpc>
                <a:spcPct val="120000"/>
              </a:lnSpc>
            </a:pPr>
            <a:r>
              <a:rPr lang="en-US" dirty="0"/>
              <a:t>If inserted in given order, what is the tree?  </a:t>
            </a:r>
            <a:br>
              <a:rPr lang="en-US" dirty="0"/>
            </a:br>
            <a:endParaRPr lang="en-US" sz="1050" dirty="0"/>
          </a:p>
          <a:p>
            <a:pPr>
              <a:lnSpc>
                <a:spcPct val="120000"/>
              </a:lnSpc>
            </a:pPr>
            <a:r>
              <a:rPr lang="en-US" dirty="0"/>
              <a:t>What big-O runtime for building the BST on this sorted input?</a:t>
            </a:r>
          </a:p>
          <a:p>
            <a:pPr>
              <a:lnSpc>
                <a:spcPct val="120000"/>
              </a:lnSpc>
            </a:pPr>
            <a:endParaRPr lang="en-US" sz="1125" dirty="0"/>
          </a:p>
          <a:p>
            <a:pPr>
              <a:lnSpc>
                <a:spcPct val="120000"/>
              </a:lnSpc>
            </a:pPr>
            <a:r>
              <a:rPr lang="en-US" dirty="0"/>
              <a:t>Is inserting in the reverse order any better?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900" dirty="0"/>
              <a:t> 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1627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978" name="Picture 10" descr="C:\Users\dwharder\Desktop\a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2677400"/>
            <a:ext cx="4206605" cy="2767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Maintaining Balance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Consider this AVL tree</a:t>
            </a:r>
          </a:p>
        </p:txBody>
      </p:sp>
    </p:spTree>
    <p:extLst>
      <p:ext uri="{BB962C8B-B14F-4D97-AF65-F5344CB8AC3E}">
        <p14:creationId xmlns:p14="http://schemas.microsoft.com/office/powerpoint/2010/main" val="143215169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Maintaining Balance</a:t>
            </a:r>
          </a:p>
        </p:txBody>
      </p:sp>
      <p:sp>
        <p:nvSpPr>
          <p:cNvPr id="32771" name="Rectangle 4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 typeface="Arial" charset="0"/>
              <a:buNone/>
            </a:pPr>
            <a:r>
              <a:rPr lang="en-US" altLang="en-US" sz="2400" dirty="0">
                <a:latin typeface="Arial" charset="0"/>
                <a:cs typeface="Arial" charset="0"/>
              </a:rPr>
              <a:t>	Consider inserting 15 into this tree</a:t>
            </a:r>
          </a:p>
          <a:p>
            <a:pPr lvl="1"/>
            <a:r>
              <a:rPr lang="en-US" altLang="en-US" sz="2400" dirty="0">
                <a:latin typeface="Arial" charset="0"/>
                <a:cs typeface="Arial" charset="0"/>
              </a:rPr>
              <a:t>In this case, the heights of none of the trees change</a:t>
            </a:r>
          </a:p>
        </p:txBody>
      </p:sp>
      <p:pic>
        <p:nvPicPr>
          <p:cNvPr id="5" name="Picture 6" descr="C:\Users\dwharder\Desktop\a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2677400"/>
            <a:ext cx="4206605" cy="2767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110036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Maintaining Balance</a:t>
            </a:r>
          </a:p>
        </p:txBody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The tree remains balanced</a:t>
            </a:r>
          </a:p>
        </p:txBody>
      </p:sp>
      <p:pic>
        <p:nvPicPr>
          <p:cNvPr id="5" name="Picture 7" descr="C:\Users\dwharder\Desktop\a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2677400"/>
            <a:ext cx="4206605" cy="2767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288646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Maintaining Balance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Consider inserting 42 into this tree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In this case, the heights of none of the trees change</a:t>
            </a:r>
          </a:p>
        </p:txBody>
      </p:sp>
      <p:pic>
        <p:nvPicPr>
          <p:cNvPr id="4" name="Picture 8" descr="C:\Users\dwharder\Desktop\a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3383243"/>
            <a:ext cx="4206605" cy="2767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498534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Maintaining Balance</a:t>
            </a:r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 typeface="Arial" charset="0"/>
              <a:buNone/>
            </a:pPr>
            <a:r>
              <a:rPr lang="en-US" altLang="en-US" sz="2400" dirty="0">
                <a:latin typeface="Arial" charset="0"/>
                <a:cs typeface="Arial" charset="0"/>
              </a:rPr>
              <a:t>	If a tree is AVL balanced, for an insertion to cause an imbalance:</a:t>
            </a:r>
          </a:p>
          <a:p>
            <a:pPr lvl="1"/>
            <a:r>
              <a:rPr lang="en-US" altLang="en-US" sz="2400" dirty="0">
                <a:latin typeface="Arial" charset="0"/>
                <a:cs typeface="Arial" charset="0"/>
              </a:rPr>
              <a:t>The heights of the sub-trees must differ by 1</a:t>
            </a:r>
          </a:p>
          <a:p>
            <a:pPr lvl="1"/>
            <a:r>
              <a:rPr lang="en-US" altLang="en-US" sz="2400" dirty="0">
                <a:latin typeface="Arial" charset="0"/>
                <a:cs typeface="Arial" charset="0"/>
              </a:rPr>
              <a:t>The insertion must increase the height of the deeper sub-tree by 1</a:t>
            </a:r>
          </a:p>
        </p:txBody>
      </p:sp>
      <p:pic>
        <p:nvPicPr>
          <p:cNvPr id="4" name="Picture 5" descr="C:\Users\dwharder\Desktop\a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3760734"/>
            <a:ext cx="4206605" cy="2767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849159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Maintaining Balance</a:t>
            </a:r>
          </a:p>
        </p:txBody>
      </p:sp>
      <p:sp>
        <p:nvSpPr>
          <p:cNvPr id="40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Suppose we insert 23 into our initial tree</a:t>
            </a:r>
          </a:p>
        </p:txBody>
      </p:sp>
      <p:pic>
        <p:nvPicPr>
          <p:cNvPr id="5" name="Picture 2" descr="C:\Users\dwharder\Desktop\a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2677400"/>
            <a:ext cx="4206605" cy="2767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551531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Maintaining Balance</a:t>
            </a:r>
          </a:p>
        </p:txBody>
      </p:sp>
      <p:sp>
        <p:nvSpPr>
          <p:cNvPr id="430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9078"/>
            <a:ext cx="8229600" cy="4525963"/>
          </a:xfrm>
        </p:spPr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The heights of each of the sub-trees from here to the root are increased by one</a:t>
            </a:r>
          </a:p>
        </p:txBody>
      </p:sp>
      <p:pic>
        <p:nvPicPr>
          <p:cNvPr id="5" name="Picture 11" descr="C:\Users\dwharder\Desktop\a8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2677400"/>
            <a:ext cx="4206605" cy="2767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18637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Maintaining Balance</a:t>
            </a:r>
          </a:p>
        </p:txBody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However, only two of the nodes are unbalanced:  17 and 36</a:t>
            </a:r>
          </a:p>
        </p:txBody>
      </p:sp>
      <p:pic>
        <p:nvPicPr>
          <p:cNvPr id="6" name="Picture 12" descr="C:\Users\dwharder\Desktop\a9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2677400"/>
            <a:ext cx="4206605" cy="2767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792837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Maintaining Balance</a:t>
            </a:r>
          </a:p>
        </p:txBody>
      </p:sp>
      <p:sp>
        <p:nvSpPr>
          <p:cNvPr id="137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US" altLang="en-US" sz="2400" dirty="0">
                <a:latin typeface="Arial" charset="0"/>
                <a:cs typeface="Arial" charset="0"/>
              </a:rPr>
              <a:t>	However, only two of the nodes are unbalanced:  17 and 36</a:t>
            </a:r>
          </a:p>
          <a:p>
            <a:pPr lvl="1"/>
            <a:r>
              <a:rPr lang="en-US" altLang="en-US" sz="2400" dirty="0">
                <a:latin typeface="Arial" charset="0"/>
                <a:cs typeface="Arial" charset="0"/>
              </a:rPr>
              <a:t>We only have to fix the imbalance at the lowest node</a:t>
            </a:r>
          </a:p>
        </p:txBody>
      </p:sp>
      <p:pic>
        <p:nvPicPr>
          <p:cNvPr id="6" name="Picture 13" descr="C:\Users\dwharder\Desktop\a1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3520252"/>
            <a:ext cx="4206605" cy="2767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74018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Maintaining Balance</a:t>
            </a:r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We can promote 23 to where 17 is, and make 17 the left child of 23</a:t>
            </a:r>
          </a:p>
        </p:txBody>
      </p:sp>
      <p:pic>
        <p:nvPicPr>
          <p:cNvPr id="5" name="Picture 14" descr="C:\Users\dwharder\Desktop\a1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2677400"/>
            <a:ext cx="4206605" cy="2767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95278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BST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Insert values 1, 2, 3, 4, 5, 6, 7, 8, 9  into an empty BST</a:t>
            </a:r>
          </a:p>
          <a:p>
            <a:endParaRPr lang="en-US" sz="225" dirty="0"/>
          </a:p>
          <a:p>
            <a:pPr marL="0" indent="0">
              <a:buNone/>
            </a:pPr>
            <a:r>
              <a:rPr lang="en-US" dirty="0"/>
              <a:t>What we if could somehow re-arrange them</a:t>
            </a:r>
          </a:p>
          <a:p>
            <a:r>
              <a:rPr lang="en-US" dirty="0"/>
              <a:t>median first, then left median, right median, etc.</a:t>
            </a:r>
            <a:br>
              <a:rPr lang="en-US" dirty="0"/>
            </a:br>
            <a:r>
              <a:rPr lang="en-US" dirty="0"/>
              <a:t>	5, 3, 7, 2, 1, 4, 8, 6, 9	</a:t>
            </a:r>
          </a:p>
          <a:p>
            <a:endParaRPr lang="en-US" sz="1200" dirty="0"/>
          </a:p>
          <a:p>
            <a:r>
              <a:rPr lang="en-US" dirty="0"/>
              <a:t>What tree does that give us? </a:t>
            </a:r>
            <a:br>
              <a:rPr lang="en-US" dirty="0"/>
            </a:br>
            <a:endParaRPr lang="en-US" dirty="0"/>
          </a:p>
          <a:p>
            <a:r>
              <a:rPr lang="en-US" dirty="0"/>
              <a:t>What big-O runtime?</a:t>
            </a:r>
            <a:r>
              <a:rPr lang="en-US" sz="1200" dirty="0"/>
              <a:t> 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0263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Maintaining Balance</a:t>
            </a:r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Thus, that node is no longer unbalanced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Incidentally, neither is the root now balanced again, too</a:t>
            </a:r>
          </a:p>
        </p:txBody>
      </p:sp>
      <p:pic>
        <p:nvPicPr>
          <p:cNvPr id="6" name="Picture 15" descr="C:\Users\dwharder\Desktop\a1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3358339"/>
            <a:ext cx="4206605" cy="2767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260167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Maintaining Balance</a:t>
            </a:r>
          </a:p>
        </p:txBody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Consider adding 6:</a:t>
            </a:r>
          </a:p>
        </p:txBody>
      </p:sp>
      <p:pic>
        <p:nvPicPr>
          <p:cNvPr id="5" name="Picture 16" descr="C:\Users\dwharder\Desktop\a1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2677400"/>
            <a:ext cx="4206605" cy="2767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035134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Maintaining Balance</a:t>
            </a:r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The height of each of the trees in the path back to the root are increased by one</a:t>
            </a:r>
          </a:p>
        </p:txBody>
      </p:sp>
      <p:pic>
        <p:nvPicPr>
          <p:cNvPr id="5" name="Picture 17" descr="C:\Users\dwharder\Desktop\a1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2677400"/>
            <a:ext cx="4206605" cy="2767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167912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Maintaining Balance</a:t>
            </a:r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The height of each of the trees in the path back to the root are increased by one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However, only the root node is now unbalanced</a:t>
            </a:r>
          </a:p>
        </p:txBody>
      </p:sp>
      <p:pic>
        <p:nvPicPr>
          <p:cNvPr id="5" name="Picture 18" descr="C:\Users\dwharder\Desktop\a1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3679705"/>
            <a:ext cx="4206605" cy="2767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358512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Maintaining Balance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507288" cy="52578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We may fix this by rotating the root to the right</a:t>
            </a:r>
          </a:p>
          <a:p>
            <a:pPr>
              <a:buNone/>
            </a:pPr>
            <a:endParaRPr lang="en-US" altLang="en-US" i="1" dirty="0">
              <a:latin typeface="Arial" charset="0"/>
              <a:cs typeface="Arial" charset="0"/>
            </a:endParaRPr>
          </a:p>
          <a:p>
            <a:pPr>
              <a:buNone/>
            </a:pPr>
            <a:endParaRPr lang="en-US" altLang="en-US" i="1" dirty="0">
              <a:latin typeface="Arial" charset="0"/>
              <a:cs typeface="Arial" charset="0"/>
            </a:endParaRPr>
          </a:p>
          <a:p>
            <a:pPr>
              <a:buNone/>
            </a:pPr>
            <a:endParaRPr lang="en-US" altLang="en-US" i="1" dirty="0">
              <a:latin typeface="Arial" charset="0"/>
              <a:cs typeface="Arial" charset="0"/>
            </a:endParaRPr>
          </a:p>
          <a:p>
            <a:pPr>
              <a:buNone/>
            </a:pPr>
            <a:endParaRPr lang="en-US" altLang="en-US" i="1" dirty="0">
              <a:latin typeface="Arial" charset="0"/>
              <a:cs typeface="Arial" charset="0"/>
            </a:endParaRPr>
          </a:p>
          <a:p>
            <a:pPr>
              <a:buNone/>
            </a:pPr>
            <a:endParaRPr lang="en-US" altLang="en-US" i="1" dirty="0">
              <a:latin typeface="Arial" charset="0"/>
              <a:cs typeface="Arial" charset="0"/>
            </a:endParaRPr>
          </a:p>
          <a:p>
            <a:pPr>
              <a:buNone/>
            </a:pPr>
            <a:endParaRPr lang="en-US" altLang="en-US" i="1" dirty="0">
              <a:latin typeface="Arial" charset="0"/>
              <a:cs typeface="Arial" charset="0"/>
            </a:endParaRPr>
          </a:p>
          <a:p>
            <a:pPr>
              <a:buNone/>
            </a:pPr>
            <a:r>
              <a:rPr lang="en-US" altLang="en-US" i="1" dirty="0">
                <a:solidFill>
                  <a:srgbClr val="0000FF"/>
                </a:solidFill>
                <a:latin typeface="Arial" charset="0"/>
                <a:cs typeface="Arial" charset="0"/>
              </a:rPr>
              <a:t>Note: the right </a:t>
            </a:r>
            <a:r>
              <a:rPr lang="en-US" altLang="en-US" i="1" dirty="0" err="1">
                <a:solidFill>
                  <a:srgbClr val="0000FF"/>
                </a:solidFill>
                <a:latin typeface="Arial" charset="0"/>
                <a:cs typeface="Arial" charset="0"/>
              </a:rPr>
              <a:t>subtree</a:t>
            </a:r>
            <a:r>
              <a:rPr lang="en-US" altLang="en-US" i="1" dirty="0">
                <a:solidFill>
                  <a:srgbClr val="0000FF"/>
                </a:solidFill>
                <a:latin typeface="Arial" charset="0"/>
                <a:cs typeface="Arial" charset="0"/>
              </a:rPr>
              <a:t> of 12 became the left </a:t>
            </a:r>
            <a:r>
              <a:rPr lang="en-US" altLang="en-US" i="1" dirty="0" err="1">
                <a:solidFill>
                  <a:srgbClr val="0000FF"/>
                </a:solidFill>
                <a:latin typeface="Arial" charset="0"/>
                <a:cs typeface="Arial" charset="0"/>
              </a:rPr>
              <a:t>subtree</a:t>
            </a:r>
            <a:r>
              <a:rPr lang="en-US" altLang="en-US" i="1" dirty="0">
                <a:solidFill>
                  <a:srgbClr val="0000FF"/>
                </a:solidFill>
                <a:latin typeface="Arial" charset="0"/>
                <a:cs typeface="Arial" charset="0"/>
              </a:rPr>
              <a:t> of 36</a:t>
            </a:r>
            <a:endParaRPr lang="en-US" altLang="en-US" i="1" dirty="0">
              <a:solidFill>
                <a:srgbClr val="0000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89090" name="Picture 2" descr="C:\Users\dwharder\Desktop\a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481" y="3068960"/>
            <a:ext cx="8799007" cy="2523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825945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Case 1 setup</a:t>
            </a:r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 typeface="Arial" charset="0"/>
              <a:buNone/>
            </a:pPr>
            <a:r>
              <a:rPr lang="en-US" altLang="en-US" sz="2400" dirty="0">
                <a:latin typeface="Arial" charset="0"/>
                <a:cs typeface="Arial" charset="0"/>
              </a:rPr>
              <a:t>	Consider the following setup</a:t>
            </a:r>
          </a:p>
          <a:p>
            <a:pPr lvl="1"/>
            <a:r>
              <a:rPr lang="en-US" altLang="en-US" sz="2400" dirty="0">
                <a:latin typeface="Arial" charset="0"/>
                <a:cs typeface="Arial" charset="0"/>
              </a:rPr>
              <a:t>Each blue triangle represents a tree of height </a:t>
            </a:r>
            <a:r>
              <a:rPr lang="en-US" altLang="en-US" sz="2400" i="1" dirty="0" err="1">
                <a:latin typeface="Times New Roman" pitchFamily="18" charset="0"/>
                <a:cs typeface="Times New Roman" pitchFamily="18" charset="0"/>
              </a:rPr>
              <a:t>h</a:t>
            </a:r>
            <a:endParaRPr lang="en-US" altLang="en-US" sz="2400" i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0180" name="Picture 10" descr="C:\Users\dwharder\Desktop\v0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0975" y="2633663"/>
            <a:ext cx="6215063" cy="3748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5502412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11" descr="C:\Users\dwharder\Desktop\v0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4788" y="3008771"/>
            <a:ext cx="6192837" cy="3748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0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Maintaining Balance: Case 1</a:t>
            </a:r>
            <a:endParaRPr lang="en-CA" altLang="en-US">
              <a:latin typeface="Arial" charset="0"/>
              <a:cs typeface="Arial" charset="0"/>
            </a:endParaRPr>
          </a:p>
        </p:txBody>
      </p:sp>
      <p:sp>
        <p:nvSpPr>
          <p:cNvPr id="51204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charset="0"/>
              <a:buNone/>
            </a:pPr>
            <a:r>
              <a:rPr lang="en-CA" altLang="en-US" sz="2400" dirty="0">
                <a:latin typeface="Arial" charset="0"/>
                <a:cs typeface="Arial" charset="0"/>
              </a:rPr>
              <a:t>	</a:t>
            </a:r>
            <a:r>
              <a:rPr lang="en-US" altLang="en-US" sz="2400" dirty="0">
                <a:latin typeface="Arial" charset="0"/>
                <a:cs typeface="Arial" charset="0"/>
              </a:rPr>
              <a:t>Insert </a:t>
            </a:r>
            <a:r>
              <a:rPr lang="en-US" altLang="en-US" sz="2400" b="1" i="1" dirty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en-US" sz="2400" b="1" dirty="0">
                <a:latin typeface="Arial" charset="0"/>
                <a:cs typeface="Arial" charset="0"/>
              </a:rPr>
              <a:t> </a:t>
            </a:r>
            <a:r>
              <a:rPr lang="en-US" altLang="en-US" sz="2400" dirty="0">
                <a:latin typeface="Arial" charset="0"/>
                <a:cs typeface="Arial" charset="0"/>
              </a:rPr>
              <a:t>into this tree:  it falls into the </a:t>
            </a:r>
            <a:r>
              <a:rPr lang="en-US" altLang="en-US" sz="2400" dirty="0">
                <a:solidFill>
                  <a:schemeClr val="accent2"/>
                </a:solidFill>
                <a:latin typeface="Arial" charset="0"/>
                <a:cs typeface="Arial" charset="0"/>
              </a:rPr>
              <a:t>left </a:t>
            </a:r>
            <a:r>
              <a:rPr lang="en-US" altLang="en-US" sz="2400" dirty="0" err="1">
                <a:solidFill>
                  <a:schemeClr val="accent2"/>
                </a:solidFill>
                <a:latin typeface="Arial" charset="0"/>
                <a:cs typeface="Arial" charset="0"/>
              </a:rPr>
              <a:t>subtree</a:t>
            </a:r>
            <a:r>
              <a:rPr lang="en-US" altLang="en-US" sz="2400" dirty="0">
                <a:solidFill>
                  <a:schemeClr val="accent2"/>
                </a:solidFill>
                <a:latin typeface="Arial" charset="0"/>
                <a:cs typeface="Arial" charset="0"/>
              </a:rPr>
              <a:t> </a:t>
            </a:r>
            <a:r>
              <a:rPr lang="en-US" altLang="en-US" sz="2400" b="1" dirty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altLang="en-US" sz="2400" b="1" baseline="-25000" dirty="0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L</a:t>
            </a:r>
            <a:r>
              <a:rPr lang="en-US" altLang="en-US" sz="2400" b="1" dirty="0">
                <a:solidFill>
                  <a:schemeClr val="accent2"/>
                </a:solidFill>
                <a:latin typeface="Arial" charset="0"/>
                <a:cs typeface="Arial" charset="0"/>
              </a:rPr>
              <a:t> </a:t>
            </a:r>
            <a:r>
              <a:rPr lang="en-US" altLang="en-US" sz="2400" dirty="0">
                <a:solidFill>
                  <a:schemeClr val="accent2"/>
                </a:solidFill>
                <a:latin typeface="Arial" charset="0"/>
                <a:cs typeface="Arial" charset="0"/>
              </a:rPr>
              <a:t>of </a:t>
            </a:r>
            <a:r>
              <a:rPr lang="en-US" altLang="en-US" sz="2400" b="1" i="1" dirty="0" err="1">
                <a:solidFill>
                  <a:schemeClr val="accent2"/>
                </a:solidFill>
                <a:latin typeface="Times New Roman" pitchFamily="18" charset="0"/>
                <a:cs typeface="Times New Roman" pitchFamily="18" charset="0"/>
              </a:rPr>
              <a:t>b</a:t>
            </a:r>
            <a:endParaRPr lang="en-US" altLang="en-US" sz="2400" b="1" i="1" dirty="0">
              <a:solidFill>
                <a:schemeClr val="accent2"/>
              </a:solidFill>
              <a:latin typeface="Times New Roman" pitchFamily="18" charset="0"/>
              <a:cs typeface="Times New Roman" pitchFamily="18" charset="0"/>
            </a:endParaRPr>
          </a:p>
          <a:p>
            <a:pPr lvl="1"/>
            <a:r>
              <a:rPr lang="en-US" altLang="en-US" sz="2400" dirty="0">
                <a:latin typeface="Arial" charset="0"/>
                <a:cs typeface="Arial" charset="0"/>
              </a:rPr>
              <a:t>Assume </a:t>
            </a:r>
            <a:r>
              <a:rPr lang="en-US" altLang="en-US" sz="2400" b="1" dirty="0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altLang="en-US" sz="2400" b="1" baseline="-25000" dirty="0">
                <a:latin typeface="Times New Roman" pitchFamily="18" charset="0"/>
                <a:cs typeface="Times New Roman" pitchFamily="18" charset="0"/>
              </a:rPr>
              <a:t>L</a:t>
            </a:r>
            <a:r>
              <a:rPr lang="en-US" altLang="en-US" sz="2400" dirty="0">
                <a:latin typeface="Arial" charset="0"/>
                <a:cs typeface="Arial" charset="0"/>
              </a:rPr>
              <a:t> remains balanced</a:t>
            </a:r>
          </a:p>
          <a:p>
            <a:pPr lvl="1"/>
            <a:r>
              <a:rPr lang="en-US" altLang="en-US" sz="2400" dirty="0">
                <a:latin typeface="Arial" charset="0"/>
                <a:cs typeface="Arial" charset="0"/>
              </a:rPr>
              <a:t>Thus, the tree rooted at </a:t>
            </a:r>
            <a:r>
              <a:rPr lang="en-US" altLang="en-US" sz="2400" b="1" i="1" dirty="0" err="1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altLang="en-US" sz="2400" dirty="0">
                <a:latin typeface="Arial" charset="0"/>
                <a:cs typeface="Arial" charset="0"/>
              </a:rPr>
              <a:t> is also balanced</a:t>
            </a:r>
          </a:p>
          <a:p>
            <a:pPr>
              <a:buFont typeface="Arial" charset="0"/>
              <a:buNone/>
            </a:pPr>
            <a:endParaRPr lang="en-CA" altLang="en-US" sz="2400" dirty="0">
              <a:latin typeface="Arial" charset="0"/>
              <a:cs typeface="Arial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18871" y="6259075"/>
            <a:ext cx="708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Left </a:t>
            </a:r>
            <a:r>
              <a:rPr lang="en-US" sz="2400" dirty="0" err="1"/>
              <a:t>subtree</a:t>
            </a:r>
            <a:r>
              <a:rPr lang="en-US" sz="2400" dirty="0"/>
              <a:t> of left child</a:t>
            </a:r>
          </a:p>
        </p:txBody>
      </p:sp>
    </p:spTree>
    <p:extLst>
      <p:ext uri="{BB962C8B-B14F-4D97-AF65-F5344CB8AC3E}">
        <p14:creationId xmlns:p14="http://schemas.microsoft.com/office/powerpoint/2010/main" val="114701725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Maintaining Balance: Case 1</a:t>
            </a:r>
          </a:p>
        </p:txBody>
      </p:sp>
      <p:sp>
        <p:nvSpPr>
          <p:cNvPr id="522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 typeface="Arial" charset="0"/>
              <a:buNone/>
            </a:pPr>
            <a:r>
              <a:rPr lang="en-US" altLang="en-US" sz="2400" dirty="0">
                <a:latin typeface="Arial" charset="0"/>
                <a:cs typeface="Arial" charset="0"/>
              </a:rPr>
              <a:t>	The tree rooted at node </a:t>
            </a:r>
            <a:r>
              <a:rPr lang="en-US" altLang="en-US" sz="2400" b="1" i="1" dirty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alt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en-US" sz="2400" dirty="0">
                <a:latin typeface="Arial" charset="0"/>
                <a:cs typeface="Arial" charset="0"/>
              </a:rPr>
              <a:t>is now unbalanced</a:t>
            </a:r>
          </a:p>
          <a:p>
            <a:pPr lvl="1"/>
            <a:r>
              <a:rPr lang="en-US" altLang="en-US" sz="2400" dirty="0">
                <a:latin typeface="Arial" charset="0"/>
                <a:cs typeface="Arial" charset="0"/>
              </a:rPr>
              <a:t>We will correct the imbalance at this node</a:t>
            </a:r>
          </a:p>
        </p:txBody>
      </p:sp>
      <p:pic>
        <p:nvPicPr>
          <p:cNvPr id="52228" name="Picture 12" descr="C:\Users\dwharder\Desktop\v0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4788" y="2636838"/>
            <a:ext cx="6192837" cy="3748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3994598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Maintaining Balance: Case 1</a:t>
            </a:r>
          </a:p>
        </p:txBody>
      </p:sp>
      <p:sp>
        <p:nvSpPr>
          <p:cNvPr id="532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 typeface="Arial" charset="0"/>
              <a:buNone/>
            </a:pPr>
            <a:r>
              <a:rPr lang="en-US" altLang="en-US" sz="2400" dirty="0">
                <a:latin typeface="Arial" charset="0"/>
                <a:cs typeface="Arial" charset="0"/>
              </a:rPr>
              <a:t>	We will modify these three pointers:</a:t>
            </a:r>
          </a:p>
        </p:txBody>
      </p:sp>
      <p:pic>
        <p:nvPicPr>
          <p:cNvPr id="53252" name="Picture 13" descr="C:\Users\dwharder\Desktop\v0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3963" y="2749218"/>
            <a:ext cx="6192837" cy="3748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8239085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4" name="Picture 6" descr="C:\Users\dwharder\Desktop\v2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375" y="3109913"/>
            <a:ext cx="6191250" cy="3748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275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Maintaining Balance: Case 1</a:t>
            </a:r>
          </a:p>
        </p:txBody>
      </p:sp>
      <p:sp>
        <p:nvSpPr>
          <p:cNvPr id="5427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143000"/>
            <a:ext cx="8229600" cy="4525963"/>
          </a:xfrm>
        </p:spPr>
        <p:txBody>
          <a:bodyPr>
            <a:normAutofit/>
          </a:bodyPr>
          <a:lstStyle/>
          <a:p>
            <a:pPr>
              <a:buFont typeface="Arial" charset="0"/>
              <a:buNone/>
            </a:pPr>
            <a:r>
              <a:rPr lang="en-US" altLang="en-US" sz="2400" dirty="0">
                <a:latin typeface="Arial" charset="0"/>
                <a:cs typeface="Arial" charset="0"/>
              </a:rPr>
              <a:t>	Specifically, we will rotate these two nodes around the root:</a:t>
            </a:r>
          </a:p>
          <a:p>
            <a:pPr lvl="1"/>
            <a:r>
              <a:rPr lang="en-US" altLang="en-US" sz="2400" dirty="0">
                <a:latin typeface="Arial" charset="0"/>
                <a:cs typeface="Arial" charset="0"/>
              </a:rPr>
              <a:t>Recall the first prototypical example</a:t>
            </a:r>
          </a:p>
          <a:p>
            <a:pPr lvl="1"/>
            <a:r>
              <a:rPr lang="en-US" altLang="en-US" sz="2400" dirty="0">
                <a:latin typeface="Arial" charset="0"/>
                <a:cs typeface="Arial" charset="0"/>
              </a:rPr>
              <a:t>Promote node </a:t>
            </a:r>
            <a:r>
              <a:rPr lang="en-US" altLang="en-US" sz="2400" b="1" i="1" dirty="0" err="1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altLang="en-US" sz="2400" dirty="0">
                <a:latin typeface="Arial" charset="0"/>
                <a:cs typeface="Arial" charset="0"/>
              </a:rPr>
              <a:t> to the root and demote node </a:t>
            </a:r>
            <a:r>
              <a:rPr lang="en-US" altLang="en-US" sz="2400" b="1" i="1" dirty="0" err="1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altLang="en-US" sz="2400" b="1" dirty="0">
                <a:latin typeface="Arial" charset="0"/>
                <a:cs typeface="Arial" charset="0"/>
              </a:rPr>
              <a:t> </a:t>
            </a:r>
            <a:r>
              <a:rPr lang="en-US" altLang="en-US" sz="2400" dirty="0">
                <a:latin typeface="Arial" charset="0"/>
                <a:cs typeface="Arial" charset="0"/>
              </a:rPr>
              <a:t>to be the right child of</a:t>
            </a:r>
            <a:r>
              <a:rPr lang="en-US" altLang="en-US" sz="2400" b="1" dirty="0">
                <a:latin typeface="Arial" charset="0"/>
                <a:cs typeface="Arial" charset="0"/>
              </a:rPr>
              <a:t> </a:t>
            </a:r>
            <a:r>
              <a:rPr lang="en-US" altLang="en-US" sz="2400" b="1" i="1" dirty="0" err="1">
                <a:latin typeface="Times New Roman" pitchFamily="18" charset="0"/>
                <a:cs typeface="Times New Roman" pitchFamily="18" charset="0"/>
              </a:rPr>
              <a:t>b</a:t>
            </a:r>
            <a:endParaRPr lang="en-US" altLang="en-US" sz="2400" b="1" dirty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02358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Balancing Binary Search Trees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216545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8" name="Picture 7" descr="C:\Users\dwharder\Desktop\v2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375" y="2633663"/>
            <a:ext cx="6191250" cy="3748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529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Maintaining Balance: Case 1</a:t>
            </a:r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 typeface="Arial" charset="0"/>
              <a:buNone/>
            </a:pPr>
            <a:r>
              <a:rPr lang="en-US" altLang="en-US" sz="2400" dirty="0">
                <a:latin typeface="Arial" charset="0"/>
                <a:cs typeface="Arial" charset="0"/>
              </a:rPr>
              <a:t>Make </a:t>
            </a:r>
            <a:r>
              <a:rPr lang="en-US" altLang="en-US" sz="2400" b="1" i="1" dirty="0" err="1">
                <a:latin typeface="Arial" charset="0"/>
                <a:cs typeface="Arial" charset="0"/>
              </a:rPr>
              <a:t>f</a:t>
            </a:r>
            <a:r>
              <a:rPr lang="en-US" altLang="en-US" sz="2400" dirty="0">
                <a:latin typeface="Arial" charset="0"/>
                <a:cs typeface="Arial" charset="0"/>
              </a:rPr>
              <a:t> the right child of </a:t>
            </a:r>
            <a:r>
              <a:rPr lang="en-US" altLang="en-US" sz="2400" b="1" i="1" dirty="0" err="1">
                <a:latin typeface="Arial" charset="0"/>
                <a:cs typeface="Arial" charset="0"/>
              </a:rPr>
              <a:t>b</a:t>
            </a:r>
            <a:endParaRPr lang="en-US" altLang="en-US" sz="2400" b="1" i="1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059172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Maintaining Balance: Case 1</a:t>
            </a:r>
          </a:p>
        </p:txBody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4863" y="1600200"/>
            <a:ext cx="8551937" cy="4525963"/>
          </a:xfrm>
        </p:spPr>
        <p:txBody>
          <a:bodyPr>
            <a:normAutofit/>
          </a:bodyPr>
          <a:lstStyle/>
          <a:p>
            <a:pPr>
              <a:buFont typeface="Arial" charset="0"/>
              <a:buNone/>
            </a:pPr>
            <a:r>
              <a:rPr lang="en-US" altLang="en-US" sz="2400" dirty="0">
                <a:latin typeface="Arial" charset="0"/>
                <a:cs typeface="Arial" charset="0"/>
              </a:rPr>
              <a:t>	Assign former parent of node </a:t>
            </a:r>
            <a:r>
              <a:rPr lang="en-US" altLang="en-US" sz="2400" b="1" i="1" dirty="0" err="1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altLang="en-US" sz="2400" i="1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en-US" sz="2400" dirty="0">
                <a:latin typeface="Arial" charset="0"/>
                <a:cs typeface="Arial" charset="0"/>
              </a:rPr>
              <a:t>to point to node </a:t>
            </a:r>
            <a:r>
              <a:rPr lang="en-US" altLang="en-US" sz="2400" b="1" i="1" dirty="0" err="1">
                <a:latin typeface="Times New Roman" pitchFamily="18" charset="0"/>
                <a:cs typeface="Times New Roman" pitchFamily="18" charset="0"/>
              </a:rPr>
              <a:t>b</a:t>
            </a:r>
            <a:endParaRPr lang="en-US" altLang="en-US" sz="2400" b="1" dirty="0">
              <a:solidFill>
                <a:srgbClr val="FF0000"/>
              </a:solidFill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sz="2400" dirty="0">
                <a:latin typeface="Arial" charset="0"/>
                <a:cs typeface="Arial" charset="0"/>
              </a:rPr>
              <a:t>	Make </a:t>
            </a:r>
            <a:r>
              <a:rPr lang="en-US" altLang="en-US" sz="2400" b="1" dirty="0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altLang="en-US" sz="2400" b="1" baseline="-25000" dirty="0"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altLang="en-US" sz="24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en-US" sz="2400" dirty="0">
                <a:latin typeface="Arial"/>
                <a:cs typeface="Arial"/>
              </a:rPr>
              <a:t>left child of node </a:t>
            </a:r>
            <a:r>
              <a:rPr lang="en-US" altLang="en-US" sz="2400" b="1" i="1" dirty="0" err="1">
                <a:latin typeface="Times New Roman" pitchFamily="18" charset="0"/>
                <a:cs typeface="Times New Roman" pitchFamily="18" charset="0"/>
              </a:rPr>
              <a:t>f</a:t>
            </a:r>
            <a:endParaRPr lang="en-US" altLang="en-US" sz="2400" b="1" dirty="0">
              <a:solidFill>
                <a:srgbClr val="FF0000"/>
              </a:solidFill>
              <a:latin typeface="Arial" charset="0"/>
              <a:cs typeface="Arial" charset="0"/>
            </a:endParaRPr>
          </a:p>
        </p:txBody>
      </p:sp>
      <p:pic>
        <p:nvPicPr>
          <p:cNvPr id="56324" name="Picture 16" descr="C:\Users\dwharder\Desktop\v07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382" y="3109913"/>
            <a:ext cx="6192837" cy="3748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8585874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Maintaining Balance: Case 1</a:t>
            </a:r>
          </a:p>
        </p:txBody>
      </p:sp>
      <p:sp>
        <p:nvSpPr>
          <p:cNvPr id="573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 typeface="Arial" charset="0"/>
              <a:buNone/>
            </a:pPr>
            <a:r>
              <a:rPr lang="en-US" altLang="en-US" sz="2400" dirty="0">
                <a:latin typeface="Arial" charset="0"/>
                <a:cs typeface="Arial" charset="0"/>
              </a:rPr>
              <a:t>	The nodes </a:t>
            </a:r>
            <a:r>
              <a:rPr lang="en-US" altLang="en-US" sz="2400" b="1" i="1" dirty="0" err="1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altLang="en-US" sz="2400" dirty="0">
                <a:latin typeface="Arial" charset="0"/>
                <a:cs typeface="Arial" charset="0"/>
              </a:rPr>
              <a:t> and </a:t>
            </a:r>
            <a:r>
              <a:rPr lang="en-US" altLang="en-US" sz="2400" b="1" i="1" dirty="0" err="1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altLang="en-US" sz="2400" b="1" dirty="0">
                <a:latin typeface="Arial" charset="0"/>
                <a:cs typeface="Arial" charset="0"/>
              </a:rPr>
              <a:t> </a:t>
            </a:r>
            <a:r>
              <a:rPr lang="en-US" altLang="en-US" sz="2400" dirty="0">
                <a:latin typeface="Arial" charset="0"/>
                <a:cs typeface="Arial" charset="0"/>
              </a:rPr>
              <a:t>are now balanced and all remaining nodes of the </a:t>
            </a:r>
            <a:r>
              <a:rPr lang="en-US" altLang="en-US" sz="2400" dirty="0" err="1">
                <a:latin typeface="Arial" charset="0"/>
                <a:cs typeface="Arial" charset="0"/>
              </a:rPr>
              <a:t>subtrees</a:t>
            </a:r>
            <a:r>
              <a:rPr lang="en-US" altLang="en-US" sz="2400" dirty="0">
                <a:latin typeface="Arial" charset="0"/>
                <a:cs typeface="Arial" charset="0"/>
              </a:rPr>
              <a:t> are in their correct positions</a:t>
            </a:r>
          </a:p>
        </p:txBody>
      </p:sp>
      <p:pic>
        <p:nvPicPr>
          <p:cNvPr id="57348" name="Picture 17" descr="C:\Users\dwharder\Desktop\v08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4788" y="2633663"/>
            <a:ext cx="6192837" cy="3748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9088577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70" name="Picture 18" descr="C:\Users\dwharder\Desktop\v1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2708275"/>
            <a:ext cx="8642350" cy="323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8371" name="Title 1"/>
          <p:cNvSpPr>
            <a:spLocks noGrp="1"/>
          </p:cNvSpPr>
          <p:nvPr>
            <p:ph type="title"/>
          </p:nvPr>
        </p:nvSpPr>
        <p:spPr>
          <a:xfrm>
            <a:off x="457200" y="-51264"/>
            <a:ext cx="8229600" cy="1143000"/>
          </a:xfrm>
        </p:spPr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Maintaining Balance: Case 1</a:t>
            </a:r>
            <a:endParaRPr lang="en-CA" altLang="en-US" dirty="0">
              <a:latin typeface="Arial" charset="0"/>
              <a:cs typeface="Arial" charset="0"/>
            </a:endParaRPr>
          </a:p>
        </p:txBody>
      </p:sp>
      <p:sp>
        <p:nvSpPr>
          <p:cNvPr id="58372" name="Content Placeholder 2"/>
          <p:cNvSpPr>
            <a:spLocks noGrp="1"/>
          </p:cNvSpPr>
          <p:nvPr>
            <p:ph idx="1"/>
          </p:nvPr>
        </p:nvSpPr>
        <p:spPr>
          <a:xfrm>
            <a:off x="457200" y="1049538"/>
            <a:ext cx="8229600" cy="4525963"/>
          </a:xfrm>
        </p:spPr>
        <p:txBody>
          <a:bodyPr>
            <a:normAutofit/>
          </a:bodyPr>
          <a:lstStyle/>
          <a:p>
            <a:pPr>
              <a:buFont typeface="Arial" charset="0"/>
              <a:buNone/>
            </a:pPr>
            <a:r>
              <a:rPr lang="en-CA" altLang="en-US" sz="2400" dirty="0">
                <a:latin typeface="Arial" charset="0"/>
                <a:cs typeface="Arial" charset="0"/>
              </a:rPr>
              <a:t>	Additionally, height of the tree rooted at </a:t>
            </a:r>
            <a:r>
              <a:rPr lang="en-CA" altLang="en-US" sz="2400" b="1" i="1" dirty="0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CA" altLang="en-US" sz="2400" i="1" dirty="0">
                <a:latin typeface="Arial" charset="0"/>
                <a:cs typeface="Arial" charset="0"/>
              </a:rPr>
              <a:t> </a:t>
            </a:r>
            <a:r>
              <a:rPr lang="en-CA" altLang="en-US" sz="2400" dirty="0">
                <a:latin typeface="Arial" charset="0"/>
                <a:cs typeface="Arial" charset="0"/>
              </a:rPr>
              <a:t>equals the original height of the tree rooted at </a:t>
            </a:r>
            <a:r>
              <a:rPr lang="en-CA" altLang="en-US" sz="2400" b="1" i="1" dirty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CA" altLang="en-US" sz="2400" b="1" dirty="0">
                <a:latin typeface="Arial" charset="0"/>
                <a:cs typeface="Arial" charset="0"/>
              </a:rPr>
              <a:t> </a:t>
            </a:r>
          </a:p>
          <a:p>
            <a:pPr lvl="1"/>
            <a:r>
              <a:rPr lang="en-CA" altLang="en-US" sz="2400" dirty="0">
                <a:latin typeface="Arial" charset="0"/>
                <a:cs typeface="Arial" charset="0"/>
              </a:rPr>
              <a:t>Thus, this insertion will no longer affect the balance of any ancestors all the way back to the root</a:t>
            </a:r>
          </a:p>
        </p:txBody>
      </p:sp>
    </p:spTree>
    <p:extLst>
      <p:ext uri="{BB962C8B-B14F-4D97-AF65-F5344CB8AC3E}">
        <p14:creationId xmlns:p14="http://schemas.microsoft.com/office/powerpoint/2010/main" val="6069444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04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66900" y="1417638"/>
            <a:ext cx="6081471" cy="4949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More Examples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9297592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4" name="Picture 17" descr="C:\Users\dwharder\Desktop\v0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3200" y="2366963"/>
            <a:ext cx="6194425" cy="430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939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Maintaining Balance: Case 2</a:t>
            </a:r>
          </a:p>
        </p:txBody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46088" y="1600200"/>
            <a:ext cx="8229600" cy="4525963"/>
          </a:xfrm>
        </p:spPr>
        <p:txBody>
          <a:bodyPr>
            <a:normAutofit/>
          </a:bodyPr>
          <a:lstStyle/>
          <a:p>
            <a:pPr>
              <a:buFont typeface="Arial" charset="0"/>
              <a:buNone/>
            </a:pPr>
            <a:r>
              <a:rPr lang="en-US" altLang="en-US" sz="2400" dirty="0">
                <a:latin typeface="Arial" charset="0"/>
                <a:cs typeface="Arial" charset="0"/>
              </a:rPr>
              <a:t>	Alternatively, consider the insertion of </a:t>
            </a:r>
            <a:r>
              <a:rPr lang="en-US" altLang="en-US" sz="2400" b="1" i="1" dirty="0"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altLang="en-US" sz="2400" dirty="0">
                <a:latin typeface="Arial" charset="0"/>
                <a:cs typeface="Arial" charset="0"/>
              </a:rPr>
              <a:t> where </a:t>
            </a:r>
            <a:r>
              <a:rPr lang="en-US" altLang="en-US" sz="2400" b="1" i="1" dirty="0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altLang="en-US" sz="2400" i="1" dirty="0">
                <a:latin typeface="Times New Roman" pitchFamily="18" charset="0"/>
                <a:cs typeface="Times New Roman" pitchFamily="18" charset="0"/>
              </a:rPr>
              <a:t> &lt; </a:t>
            </a:r>
            <a:r>
              <a:rPr lang="en-US" altLang="en-US" sz="2400" b="1" i="1" dirty="0"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altLang="en-US" sz="2400" i="1" dirty="0">
                <a:latin typeface="Times New Roman" pitchFamily="18" charset="0"/>
                <a:cs typeface="Times New Roman" pitchFamily="18" charset="0"/>
              </a:rPr>
              <a:t> &lt; </a:t>
            </a:r>
            <a:r>
              <a:rPr lang="en-US" altLang="en-US" sz="2400" b="1" i="1" dirty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altLang="en-US" sz="2400" dirty="0">
                <a:latin typeface="Arial" charset="0"/>
                <a:cs typeface="Arial" charset="0"/>
              </a:rPr>
              <a:t> into our original tree</a:t>
            </a:r>
            <a:endParaRPr lang="en-US" altLang="en-US" sz="2400" i="1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536260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18" name="Picture 18" descr="C:\Users\dwharder\Desktop\v0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3200" y="2054870"/>
            <a:ext cx="6194425" cy="430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419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2914"/>
            <a:ext cx="8229600" cy="1143000"/>
          </a:xfrm>
        </p:spPr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Maintaining Balance: Case 2</a:t>
            </a:r>
          </a:p>
        </p:txBody>
      </p:sp>
      <p:sp>
        <p:nvSpPr>
          <p:cNvPr id="604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46088" y="1165914"/>
            <a:ext cx="8229600" cy="4525963"/>
          </a:xfrm>
        </p:spPr>
        <p:txBody>
          <a:bodyPr>
            <a:normAutofit/>
          </a:bodyPr>
          <a:lstStyle/>
          <a:p>
            <a:pPr>
              <a:buFont typeface="Arial" charset="0"/>
              <a:buNone/>
            </a:pPr>
            <a:r>
              <a:rPr lang="en-US" altLang="en-US" sz="2400" dirty="0">
                <a:latin typeface="Arial" charset="0"/>
                <a:cs typeface="Arial" charset="0"/>
              </a:rPr>
              <a:t>	Assume that the insertion of </a:t>
            </a:r>
            <a:r>
              <a:rPr lang="en-US" altLang="en-US" sz="2400" b="1" i="1" dirty="0" err="1">
                <a:solidFill>
                  <a:srgbClr val="C0504D"/>
                </a:solidFill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altLang="en-US" sz="2400" dirty="0">
                <a:solidFill>
                  <a:srgbClr val="C0504D"/>
                </a:solidFill>
                <a:latin typeface="Arial" charset="0"/>
                <a:cs typeface="Arial" charset="0"/>
              </a:rPr>
              <a:t> increases the height of </a:t>
            </a:r>
            <a:r>
              <a:rPr lang="en-US" altLang="en-US" sz="2400" b="1" dirty="0">
                <a:solidFill>
                  <a:srgbClr val="C0504D"/>
                </a:solidFill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altLang="en-US" sz="2400" b="1" baseline="-25000" dirty="0">
                <a:solidFill>
                  <a:srgbClr val="C0504D"/>
                </a:solidFill>
                <a:latin typeface="Times New Roman" pitchFamily="18" charset="0"/>
                <a:cs typeface="Times New Roman" pitchFamily="18" charset="0"/>
              </a:rPr>
              <a:t>R</a:t>
            </a:r>
            <a:endParaRPr lang="en-US" altLang="en-US" sz="2400" b="1" dirty="0">
              <a:solidFill>
                <a:srgbClr val="C0504D"/>
              </a:solidFill>
              <a:latin typeface="Times New Roman" pitchFamily="18" charset="0"/>
              <a:cs typeface="Times New Roman" pitchFamily="18" charset="0"/>
            </a:endParaRPr>
          </a:p>
          <a:p>
            <a:pPr lvl="1"/>
            <a:r>
              <a:rPr lang="en-US" altLang="en-US" sz="2400" dirty="0">
                <a:latin typeface="Arial" charset="0"/>
                <a:cs typeface="Arial" charset="0"/>
              </a:rPr>
              <a:t>Once again, </a:t>
            </a:r>
            <a:r>
              <a:rPr lang="en-US" altLang="en-US" sz="2400" b="1" i="1" dirty="0" err="1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altLang="en-US" sz="2400" b="1" i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en-US" sz="2400" i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en-US" sz="2400" dirty="0">
                <a:latin typeface="Arial" charset="0"/>
                <a:cs typeface="Arial" charset="0"/>
              </a:rPr>
              <a:t>becomes unbalanced</a:t>
            </a:r>
            <a:endParaRPr lang="en-US" altLang="en-US" sz="2400" i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18871" y="6356995"/>
            <a:ext cx="708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Right </a:t>
            </a:r>
            <a:r>
              <a:rPr lang="en-US" sz="2400" dirty="0" err="1"/>
              <a:t>subtree</a:t>
            </a:r>
            <a:r>
              <a:rPr lang="en-US" sz="2400" dirty="0"/>
              <a:t> of left child</a:t>
            </a:r>
          </a:p>
        </p:txBody>
      </p:sp>
    </p:spTree>
    <p:extLst>
      <p:ext uri="{BB962C8B-B14F-4D97-AF65-F5344CB8AC3E}">
        <p14:creationId xmlns:p14="http://schemas.microsoft.com/office/powerpoint/2010/main" val="193714337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8" descr="C:\Users\dwharder\Desktop\v0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981317"/>
            <a:ext cx="4895514" cy="34000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0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Maintaining Balance: Case 2</a:t>
            </a:r>
            <a:endParaRPr lang="en-CA" altLang="en-US" dirty="0">
              <a:latin typeface="Arial" charset="0"/>
              <a:cs typeface="Arial" charset="0"/>
            </a:endParaRPr>
          </a:p>
        </p:txBody>
      </p:sp>
      <p:sp>
        <p:nvSpPr>
          <p:cNvPr id="51204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charset="0"/>
              <a:buNone/>
            </a:pPr>
            <a:r>
              <a:rPr lang="en-CA" altLang="en-US" sz="2400" dirty="0">
                <a:latin typeface="Arial" charset="0"/>
                <a:cs typeface="Arial" charset="0"/>
              </a:rPr>
              <a:t>	</a:t>
            </a:r>
            <a:r>
              <a:rPr lang="en-US" altLang="en-US" sz="2400" dirty="0">
                <a:latin typeface="Arial" charset="0"/>
                <a:cs typeface="Arial" charset="0"/>
              </a:rPr>
              <a:t>Here are examples of when the </a:t>
            </a:r>
            <a:br>
              <a:rPr lang="en-US" altLang="en-US" sz="2400" dirty="0">
                <a:latin typeface="Arial" charset="0"/>
                <a:cs typeface="Arial" charset="0"/>
              </a:rPr>
            </a:br>
            <a:r>
              <a:rPr lang="en-US" altLang="en-US" sz="2400" dirty="0">
                <a:latin typeface="Arial" charset="0"/>
                <a:cs typeface="Arial" charset="0"/>
              </a:rPr>
              <a:t>insertion of 14 may cause this</a:t>
            </a:r>
            <a:br>
              <a:rPr lang="en-US" altLang="en-US" sz="2400" dirty="0">
                <a:latin typeface="Arial" charset="0"/>
                <a:cs typeface="Arial" charset="0"/>
              </a:rPr>
            </a:br>
            <a:r>
              <a:rPr lang="en-US" altLang="en-US" sz="2400" dirty="0">
                <a:latin typeface="Arial" charset="0"/>
                <a:cs typeface="Arial" charset="0"/>
              </a:rPr>
              <a:t>situation when </a:t>
            </a:r>
            <a:r>
              <a:rPr lang="en-US" alt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–1</a:t>
            </a:r>
            <a:r>
              <a:rPr lang="en-US" altLang="en-US" sz="2400" dirty="0">
                <a:latin typeface="Arial" charset="0"/>
                <a:cs typeface="Arial" charset="0"/>
              </a:rPr>
              <a:t>, 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en-US" sz="2400" dirty="0">
                <a:latin typeface="Arial" charset="0"/>
                <a:cs typeface="Arial" charset="0"/>
              </a:rPr>
              <a:t>, and 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CA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8066" name="Picture 2" descr="C:\Users\dwharder\Desktop\a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1196752"/>
            <a:ext cx="3316095" cy="5643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716405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2" name="Picture 19" descr="C:\Users\dwharder\Desktop\v0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3200" y="2366963"/>
            <a:ext cx="6194425" cy="430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4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Maintaining Balance: Case 2</a:t>
            </a:r>
          </a:p>
        </p:txBody>
      </p:sp>
      <p:sp>
        <p:nvSpPr>
          <p:cNvPr id="6144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 typeface="Arial" charset="0"/>
              <a:buNone/>
            </a:pPr>
            <a:r>
              <a:rPr lang="en-US" altLang="en-US" sz="2400" dirty="0">
                <a:latin typeface="Arial" charset="0"/>
                <a:cs typeface="Arial" charset="0"/>
              </a:rPr>
              <a:t>	Unfortunately, the previous correction does not fix the imbalance at the root of this sub-tree:  the new root, </a:t>
            </a:r>
            <a:r>
              <a:rPr lang="en-US" altLang="en-US" sz="2400" b="1" i="1" dirty="0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altLang="en-US" sz="2400" dirty="0">
                <a:latin typeface="Arial" charset="0"/>
                <a:cs typeface="Arial" charset="0"/>
              </a:rPr>
              <a:t>, remains unbalanced</a:t>
            </a:r>
            <a:endParaRPr lang="en-US" altLang="en-US" sz="2400" dirty="0">
              <a:solidFill>
                <a:srgbClr val="FF0000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722176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04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61043" y="1647228"/>
            <a:ext cx="5981178" cy="4949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Maintaining Balance: Case 2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213533" y="1600200"/>
            <a:ext cx="8229600" cy="4525963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altLang="en-US" sz="2200" dirty="0">
                <a:latin typeface="Arial" charset="0"/>
                <a:cs typeface="Arial" charset="0"/>
              </a:rPr>
              <a:t>	In our three sample cases</a:t>
            </a:r>
            <a:br>
              <a:rPr lang="en-US" altLang="en-US" sz="2200" dirty="0">
                <a:latin typeface="Arial" charset="0"/>
                <a:cs typeface="Arial" charset="0"/>
              </a:rPr>
            </a:br>
            <a:r>
              <a:rPr lang="en-US" altLang="en-US" sz="2200" dirty="0">
                <a:latin typeface="Arial" charset="0"/>
                <a:cs typeface="Arial" charset="0"/>
              </a:rPr>
              <a:t>with </a:t>
            </a:r>
            <a:r>
              <a:rPr lang="en-US" altLang="en-US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–1</a:t>
            </a:r>
            <a:r>
              <a:rPr lang="en-US" altLang="en-US" sz="2200" dirty="0">
                <a:latin typeface="Arial" charset="0"/>
                <a:cs typeface="Arial" charset="0"/>
              </a:rPr>
              <a:t>, </a:t>
            </a:r>
            <a:r>
              <a:rPr lang="en-US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en-US" sz="2200" dirty="0">
                <a:latin typeface="Arial" charset="0"/>
                <a:cs typeface="Arial" charset="0"/>
              </a:rPr>
              <a:t>, and </a:t>
            </a:r>
            <a:r>
              <a:rPr lang="en-US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en-US" sz="2200" dirty="0">
                <a:latin typeface="Arial" charset="0"/>
                <a:cs typeface="Arial" charset="0"/>
              </a:rPr>
              <a:t>,</a:t>
            </a:r>
            <a:br>
              <a:rPr lang="en-US" altLang="en-US" sz="2200" dirty="0">
                <a:latin typeface="Arial" charset="0"/>
                <a:cs typeface="Arial" charset="0"/>
              </a:rPr>
            </a:br>
            <a:r>
              <a:rPr lang="en-US" altLang="en-US" sz="2200" dirty="0">
                <a:latin typeface="Arial" charset="0"/>
                <a:cs typeface="Arial" charset="0"/>
              </a:rPr>
              <a:t>doing the same thing</a:t>
            </a:r>
            <a:br>
              <a:rPr lang="en-US" altLang="en-US" sz="2200" dirty="0">
                <a:latin typeface="Arial" charset="0"/>
                <a:cs typeface="Arial" charset="0"/>
              </a:rPr>
            </a:br>
            <a:r>
              <a:rPr lang="en-US" altLang="en-US" sz="2200" dirty="0">
                <a:latin typeface="Arial" charset="0"/>
                <a:cs typeface="Arial" charset="0"/>
              </a:rPr>
              <a:t>as before results in</a:t>
            </a:r>
            <a:br>
              <a:rPr lang="en-US" altLang="en-US" sz="2200" dirty="0">
                <a:latin typeface="Arial" charset="0"/>
                <a:cs typeface="Arial" charset="0"/>
              </a:rPr>
            </a:br>
            <a:r>
              <a:rPr lang="en-US" altLang="en-US" sz="2200" dirty="0">
                <a:latin typeface="Arial" charset="0"/>
                <a:cs typeface="Arial" charset="0"/>
              </a:rPr>
              <a:t>a tree that is still </a:t>
            </a:r>
            <a:br>
              <a:rPr lang="en-US" altLang="en-US" sz="2200" dirty="0">
                <a:latin typeface="Arial" charset="0"/>
                <a:cs typeface="Arial" charset="0"/>
              </a:rPr>
            </a:br>
            <a:r>
              <a:rPr lang="en-US" altLang="en-US" sz="2200" dirty="0">
                <a:latin typeface="Arial" charset="0"/>
                <a:cs typeface="Arial" charset="0"/>
              </a:rPr>
              <a:t>unbalanced…</a:t>
            </a:r>
          </a:p>
          <a:p>
            <a:pPr lvl="1"/>
            <a:r>
              <a:rPr lang="en-US" altLang="en-US" sz="2200" dirty="0">
                <a:latin typeface="Arial" charset="0"/>
                <a:cs typeface="Arial" charset="0"/>
              </a:rPr>
              <a:t>The imbalance is just</a:t>
            </a:r>
            <a:br>
              <a:rPr lang="en-US" altLang="en-US" sz="2200" dirty="0">
                <a:latin typeface="Arial" charset="0"/>
                <a:cs typeface="Arial" charset="0"/>
              </a:rPr>
            </a:br>
            <a:r>
              <a:rPr lang="en-US" altLang="en-US" sz="2200" dirty="0">
                <a:latin typeface="Arial" charset="0"/>
                <a:cs typeface="Arial" charset="0"/>
              </a:rPr>
              <a:t>shifted to the other</a:t>
            </a:r>
            <a:br>
              <a:rPr lang="en-US" altLang="en-US" sz="2200" dirty="0">
                <a:latin typeface="Arial" charset="0"/>
                <a:cs typeface="Arial" charset="0"/>
              </a:rPr>
            </a:br>
            <a:r>
              <a:rPr lang="en-US" altLang="en-US" sz="2200" dirty="0">
                <a:latin typeface="Arial" charset="0"/>
                <a:cs typeface="Arial" charset="0"/>
              </a:rPr>
              <a:t>side</a:t>
            </a:r>
            <a:endParaRPr lang="en-US" altLang="en-US" sz="22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48943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BST: Efficiency of Operations?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Problem: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Worst-case running time:</a:t>
            </a:r>
          </a:p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find</a:t>
            </a:r>
            <a:r>
              <a:rPr lang="en-US" dirty="0"/>
              <a:t>, 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insert</a:t>
            </a:r>
            <a:r>
              <a:rPr lang="en-US" dirty="0"/>
              <a:t>, 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delete</a:t>
            </a:r>
          </a:p>
          <a:p>
            <a:endParaRPr lang="en-US" dirty="0"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5634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66" name="Picture 20" descr="C:\Users\dwharder\Desktop\v0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3200" y="2366963"/>
            <a:ext cx="6194425" cy="430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46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Maintaining Balance: Case 2</a:t>
            </a:r>
          </a:p>
        </p:txBody>
      </p:sp>
      <p:sp>
        <p:nvSpPr>
          <p:cNvPr id="6246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 typeface="Arial" charset="0"/>
              <a:buNone/>
            </a:pPr>
            <a:r>
              <a:rPr lang="en-US" altLang="en-US" sz="2400" dirty="0">
                <a:solidFill>
                  <a:srgbClr val="FF0000"/>
                </a:solidFill>
                <a:latin typeface="Arial" charset="0"/>
                <a:cs typeface="Arial" charset="0"/>
              </a:rPr>
              <a:t>Lets start over …</a:t>
            </a:r>
          </a:p>
        </p:txBody>
      </p:sp>
    </p:spTree>
    <p:extLst>
      <p:ext uri="{BB962C8B-B14F-4D97-AF65-F5344CB8AC3E}">
        <p14:creationId xmlns:p14="http://schemas.microsoft.com/office/powerpoint/2010/main" val="375512255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90" name="Picture 21" descr="C:\Users\dwharder\Desktop\v0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3200" y="2366963"/>
            <a:ext cx="6194425" cy="430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349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Maintaining Balance: Case 2</a:t>
            </a:r>
          </a:p>
        </p:txBody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 typeface="Arial" charset="0"/>
              <a:buNone/>
            </a:pPr>
            <a:r>
              <a:rPr lang="en-US" altLang="en-US" sz="2400" dirty="0">
                <a:latin typeface="Arial" charset="0"/>
                <a:cs typeface="Arial" charset="0"/>
              </a:rPr>
              <a:t>	Re-label the tree by dividing the left </a:t>
            </a:r>
            <a:r>
              <a:rPr lang="en-US" altLang="en-US" sz="2400" dirty="0" err="1">
                <a:latin typeface="Arial" charset="0"/>
                <a:cs typeface="Arial" charset="0"/>
              </a:rPr>
              <a:t>subtree</a:t>
            </a:r>
            <a:r>
              <a:rPr lang="en-US" altLang="en-US" sz="2400" dirty="0">
                <a:latin typeface="Arial" charset="0"/>
                <a:cs typeface="Arial" charset="0"/>
              </a:rPr>
              <a:t> of </a:t>
            </a:r>
            <a:r>
              <a:rPr lang="en-US" altLang="en-US" sz="2400" i="1" dirty="0" err="1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altLang="en-US" sz="2400" dirty="0">
                <a:latin typeface="Arial" charset="0"/>
                <a:cs typeface="Arial" charset="0"/>
              </a:rPr>
              <a:t> into a tree rooted at </a:t>
            </a:r>
            <a:r>
              <a:rPr lang="en-US" altLang="en-US" sz="2400" i="1" dirty="0" err="1"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altLang="en-US" sz="2400" dirty="0">
                <a:latin typeface="Arial" charset="0"/>
                <a:cs typeface="Arial" charset="0"/>
              </a:rPr>
              <a:t> with two </a:t>
            </a:r>
            <a:r>
              <a:rPr lang="en-US" altLang="en-US" sz="2400" dirty="0" err="1">
                <a:latin typeface="Arial" charset="0"/>
                <a:cs typeface="Arial" charset="0"/>
              </a:rPr>
              <a:t>subtrees</a:t>
            </a:r>
            <a:r>
              <a:rPr lang="en-US" altLang="en-US" sz="2400" dirty="0">
                <a:latin typeface="Arial" charset="0"/>
                <a:cs typeface="Arial" charset="0"/>
              </a:rPr>
              <a:t> of height </a:t>
            </a:r>
            <a:r>
              <a:rPr lang="en-US" altLang="en-US" sz="2400" i="1" dirty="0" err="1"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US" altLang="en-US" sz="2400" dirty="0">
                <a:latin typeface="Times New Roman" pitchFamily="18" charset="0"/>
                <a:cs typeface="Times New Roman" pitchFamily="18" charset="0"/>
              </a:rPr>
              <a:t> – 1</a:t>
            </a:r>
          </a:p>
        </p:txBody>
      </p:sp>
    </p:spTree>
    <p:extLst>
      <p:ext uri="{BB962C8B-B14F-4D97-AF65-F5344CB8AC3E}">
        <p14:creationId xmlns:p14="http://schemas.microsoft.com/office/powerpoint/2010/main" val="41916413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14" name="Picture 22" descr="C:\Users\dwharder\Desktop\v0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3200" y="2366963"/>
            <a:ext cx="6194425" cy="430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451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Maintaining Balance: Case 2</a:t>
            </a:r>
          </a:p>
        </p:txBody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417638"/>
            <a:ext cx="8229600" cy="4525963"/>
          </a:xfrm>
        </p:spPr>
        <p:txBody>
          <a:bodyPr>
            <a:normAutofit/>
          </a:bodyPr>
          <a:lstStyle/>
          <a:p>
            <a:pPr>
              <a:buFont typeface="Arial" charset="0"/>
              <a:buNone/>
            </a:pPr>
            <a:r>
              <a:rPr lang="en-US" altLang="en-US" sz="2400" dirty="0">
                <a:latin typeface="Arial" charset="0"/>
                <a:cs typeface="Arial" charset="0"/>
              </a:rPr>
              <a:t>	Now an insertion causes an imbalance at </a:t>
            </a:r>
            <a:r>
              <a:rPr lang="en-US" altLang="en-US" sz="2400" b="1" i="1" dirty="0" err="1">
                <a:latin typeface="Times New Roman" pitchFamily="18" charset="0"/>
                <a:cs typeface="Times New Roman" pitchFamily="18" charset="0"/>
              </a:rPr>
              <a:t>f</a:t>
            </a:r>
            <a:endParaRPr lang="en-US" altLang="en-US" sz="2400" b="1" dirty="0">
              <a:latin typeface="Arial" charset="0"/>
              <a:cs typeface="Arial" charset="0"/>
            </a:endParaRPr>
          </a:p>
          <a:p>
            <a:pPr lvl="1"/>
            <a:r>
              <a:rPr lang="en-US" altLang="en-US" sz="2400" dirty="0">
                <a:latin typeface="Arial" charset="0"/>
                <a:cs typeface="Arial" charset="0"/>
              </a:rPr>
              <a:t>The addition of either </a:t>
            </a:r>
            <a:r>
              <a:rPr lang="en-US" altLang="en-US" sz="2400" b="1" i="1" dirty="0" err="1"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altLang="en-US" sz="2400" i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en-US" sz="2400" dirty="0">
                <a:latin typeface="Arial" charset="0"/>
                <a:cs typeface="Arial" charset="0"/>
              </a:rPr>
              <a:t>or </a:t>
            </a:r>
            <a:r>
              <a:rPr lang="en-US" altLang="en-US" sz="2400" b="1" i="1" dirty="0" err="1">
                <a:latin typeface="Times New Roman" pitchFamily="18" charset="0"/>
                <a:cs typeface="Times New Roman" pitchFamily="18" charset="0"/>
              </a:rPr>
              <a:t>e</a:t>
            </a:r>
            <a:r>
              <a:rPr lang="en-US" altLang="en-US" sz="2400" dirty="0">
                <a:latin typeface="Arial" charset="0"/>
                <a:cs typeface="Arial" charset="0"/>
              </a:rPr>
              <a:t> will cause this</a:t>
            </a:r>
            <a:endParaRPr lang="en-US" altLang="en-US" sz="24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096892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Maintaining Balance: Case 2</a:t>
            </a:r>
          </a:p>
        </p:txBody>
      </p:sp>
      <p:sp>
        <p:nvSpPr>
          <p:cNvPr id="655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We will reassign the following pointers</a:t>
            </a:r>
          </a:p>
        </p:txBody>
      </p:sp>
      <p:pic>
        <p:nvPicPr>
          <p:cNvPr id="65540" name="Picture 23" descr="C:\Users\dwharder\Desktop\v07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3200" y="2366963"/>
            <a:ext cx="6194425" cy="430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6732801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8814"/>
            <a:ext cx="8229600" cy="1143000"/>
          </a:xfrm>
        </p:spPr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Maintaining Balance: Case 2</a:t>
            </a:r>
          </a:p>
        </p:txBody>
      </p:sp>
      <p:sp>
        <p:nvSpPr>
          <p:cNvPr id="665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098088"/>
            <a:ext cx="8229600" cy="4525963"/>
          </a:xfrm>
        </p:spPr>
        <p:txBody>
          <a:bodyPr>
            <a:normAutofit/>
          </a:bodyPr>
          <a:lstStyle/>
          <a:p>
            <a:pPr>
              <a:buFont typeface="Arial" charset="0"/>
              <a:buNone/>
            </a:pPr>
            <a:r>
              <a:rPr lang="en-US" altLang="en-US" sz="2400" dirty="0">
                <a:latin typeface="Arial" charset="0"/>
                <a:cs typeface="Arial" charset="0"/>
              </a:rPr>
              <a:t>	Specifically, we will order these three nodes as a perfect tree</a:t>
            </a:r>
          </a:p>
          <a:p>
            <a:pPr lvl="1"/>
            <a:r>
              <a:rPr lang="en-US" altLang="en-US" sz="2400" dirty="0">
                <a:latin typeface="Arial" charset="0"/>
                <a:cs typeface="Arial" charset="0"/>
              </a:rPr>
              <a:t>Recall the second prototypical example</a:t>
            </a:r>
          </a:p>
        </p:txBody>
      </p:sp>
      <p:pic>
        <p:nvPicPr>
          <p:cNvPr id="66564" name="Picture 24" descr="C:\Users\dwharder\Desktop\v08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0954" y="2529417"/>
            <a:ext cx="6194425" cy="430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3764093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586" name="Picture 6" descr="C:\Users\dwharder\Desktop\blah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3200" y="2368550"/>
            <a:ext cx="6194425" cy="4300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58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Maintaining Balance: Case 2</a:t>
            </a:r>
          </a:p>
        </p:txBody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To achieve this, </a:t>
            </a:r>
            <a:r>
              <a:rPr lang="en-US" altLang="en-US" b="1" i="1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altLang="en-US">
                <a:latin typeface="Arial" charset="0"/>
                <a:cs typeface="Arial" charset="0"/>
              </a:rPr>
              <a:t> and </a:t>
            </a:r>
            <a:r>
              <a:rPr lang="en-US" altLang="en-US" b="1" i="1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altLang="en-US">
                <a:latin typeface="Arial" charset="0"/>
                <a:cs typeface="Arial" charset="0"/>
              </a:rPr>
              <a:t> will be assigned as children of the new root </a:t>
            </a:r>
            <a:r>
              <a:rPr lang="en-US" altLang="en-US" b="1" i="1">
                <a:latin typeface="Times New Roman" pitchFamily="18" charset="0"/>
                <a:cs typeface="Times New Roman" pitchFamily="18" charset="0"/>
              </a:rPr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154433887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Maintaining Balance: Case 2</a:t>
            </a:r>
          </a:p>
        </p:txBody>
      </p:sp>
      <p:pic>
        <p:nvPicPr>
          <p:cNvPr id="68611" name="Picture 26" descr="C:\Users\dwharder\Desktop\v1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3200" y="2366963"/>
            <a:ext cx="6194425" cy="430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8612" name="Rectangle 3"/>
          <p:cNvSpPr txBox="1">
            <a:spLocks noChangeArrowheads="1"/>
          </p:cNvSpPr>
          <p:nvPr/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16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>
              <a:buFontTx/>
              <a:buNone/>
            </a:pPr>
            <a:r>
              <a:rPr lang="en-US" altLang="en-US"/>
              <a:t>	We also have to connect the two subtrees and original parent of </a:t>
            </a:r>
            <a:r>
              <a:rPr lang="en-US" altLang="en-US" b="1" i="1">
                <a:latin typeface="Times New Roman" pitchFamily="18" charset="0"/>
                <a:cs typeface="Times New Roman" pitchFamily="18" charset="0"/>
              </a:rPr>
              <a:t>f</a:t>
            </a:r>
            <a:endParaRPr lang="en-US" altLang="en-US" sz="2400" b="1" i="1">
              <a:latin typeface="Times New Roman" pitchFamily="18" charset="0"/>
              <a:cs typeface="Times New Roman" pitchFamily="18" charset="0"/>
            </a:endParaRPr>
          </a:p>
          <a:p>
            <a:pPr>
              <a:buFont typeface="Arial" charset="0"/>
              <a:buNone/>
            </a:pPr>
            <a:endParaRPr lang="en-US" altLang="en-US" b="1" i="1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462681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charset="0"/>
                <a:cs typeface="Arial" charset="0"/>
              </a:rPr>
              <a:t>Maintaining Balance: Case 2</a:t>
            </a:r>
          </a:p>
        </p:txBody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en-US">
                <a:latin typeface="Arial" charset="0"/>
                <a:cs typeface="Arial" charset="0"/>
              </a:rPr>
              <a:t>	Now the tree rooted at </a:t>
            </a:r>
            <a:r>
              <a:rPr lang="en-US" altLang="en-US" b="1" i="1"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altLang="en-US">
                <a:latin typeface="Arial" charset="0"/>
                <a:cs typeface="Arial" charset="0"/>
              </a:rPr>
              <a:t> is balanced</a:t>
            </a:r>
          </a:p>
        </p:txBody>
      </p:sp>
      <p:pic>
        <p:nvPicPr>
          <p:cNvPr id="69636" name="Picture 15" descr="C:\Users\dwharder\Desktop\v1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3200" y="2366963"/>
            <a:ext cx="6194425" cy="430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7501454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04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76420" y="1647228"/>
            <a:ext cx="6081470" cy="4949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Maintaining Balance: Case 2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600200"/>
            <a:ext cx="8229600" cy="4525963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altLang="en-US" sz="2400" dirty="0">
                <a:latin typeface="Arial" charset="0"/>
                <a:cs typeface="Arial" charset="0"/>
              </a:rPr>
              <a:t>	In our three sample cases</a:t>
            </a:r>
            <a:br>
              <a:rPr lang="en-US" altLang="en-US" sz="2400" dirty="0">
                <a:latin typeface="Arial" charset="0"/>
                <a:cs typeface="Arial" charset="0"/>
              </a:rPr>
            </a:br>
            <a:r>
              <a:rPr lang="en-US" altLang="en-US" sz="2400" dirty="0">
                <a:latin typeface="Arial" charset="0"/>
                <a:cs typeface="Arial" charset="0"/>
              </a:rPr>
              <a:t>with </a:t>
            </a:r>
            <a:r>
              <a:rPr lang="en-US" alt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–1</a:t>
            </a:r>
            <a:r>
              <a:rPr lang="en-US" altLang="en-US" sz="2400" dirty="0">
                <a:latin typeface="Arial" charset="0"/>
                <a:cs typeface="Arial" charset="0"/>
              </a:rPr>
              <a:t>, 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en-US" sz="2400" dirty="0">
                <a:latin typeface="Arial" charset="0"/>
                <a:cs typeface="Arial" charset="0"/>
              </a:rPr>
              <a:t>, and 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en-US" sz="2400" dirty="0">
                <a:latin typeface="Arial" charset="0"/>
                <a:cs typeface="Arial" charset="0"/>
              </a:rPr>
              <a:t>, the</a:t>
            </a:r>
            <a:br>
              <a:rPr lang="en-US" altLang="en-US" sz="2400" dirty="0">
                <a:latin typeface="Arial" charset="0"/>
                <a:cs typeface="Arial" charset="0"/>
              </a:rPr>
            </a:br>
            <a:r>
              <a:rPr lang="en-US" altLang="en-US" sz="2400" dirty="0">
                <a:latin typeface="Arial" charset="0"/>
                <a:cs typeface="Arial" charset="0"/>
              </a:rPr>
              <a:t>node is now balanced</a:t>
            </a:r>
            <a:br>
              <a:rPr lang="en-US" altLang="en-US" sz="2400" dirty="0">
                <a:latin typeface="Arial" charset="0"/>
                <a:cs typeface="Arial" charset="0"/>
              </a:rPr>
            </a:br>
            <a:r>
              <a:rPr lang="en-US" altLang="en-US" sz="2400" dirty="0">
                <a:latin typeface="Arial" charset="0"/>
                <a:cs typeface="Arial" charset="0"/>
              </a:rPr>
              <a:t>and the same height</a:t>
            </a:r>
            <a:br>
              <a:rPr lang="en-US" altLang="en-US" sz="2400" dirty="0">
                <a:latin typeface="Arial" charset="0"/>
                <a:cs typeface="Arial" charset="0"/>
              </a:rPr>
            </a:br>
            <a:r>
              <a:rPr lang="en-US" altLang="en-US" sz="2400" dirty="0">
                <a:latin typeface="Arial" charset="0"/>
                <a:cs typeface="Arial" charset="0"/>
              </a:rPr>
              <a:t>as the tree before the</a:t>
            </a:r>
            <a:br>
              <a:rPr lang="en-US" altLang="en-US" sz="2400" dirty="0">
                <a:latin typeface="Arial" charset="0"/>
                <a:cs typeface="Arial" charset="0"/>
              </a:rPr>
            </a:br>
            <a:r>
              <a:rPr lang="en-US" altLang="en-US" sz="2400" dirty="0">
                <a:latin typeface="Arial" charset="0"/>
                <a:cs typeface="Arial" charset="0"/>
              </a:rPr>
              <a:t>insertion</a:t>
            </a:r>
            <a:endParaRPr lang="en-US" altLang="en-US" sz="2400" i="1" dirty="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7013969" y="3824973"/>
            <a:ext cx="295325" cy="2658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7309294" y="4090802"/>
            <a:ext cx="265792" cy="26582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7278726" y="4076034"/>
            <a:ext cx="3406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14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678452" y="3928349"/>
            <a:ext cx="679247" cy="5316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42324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altLang="en-US" dirty="0">
                <a:latin typeface="Arial" charset="0"/>
                <a:cs typeface="Arial" charset="0"/>
              </a:rPr>
              <a:t>Maintaining balance:  Summary</a:t>
            </a:r>
          </a:p>
        </p:txBody>
      </p:sp>
      <p:sp>
        <p:nvSpPr>
          <p:cNvPr id="716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-177195" y="1199829"/>
            <a:ext cx="9321195" cy="5311578"/>
          </a:xfrm>
        </p:spPr>
        <p:txBody>
          <a:bodyPr>
            <a:normAutofit/>
          </a:bodyPr>
          <a:lstStyle/>
          <a:p>
            <a:pPr>
              <a:buFont typeface="Arial" charset="0"/>
              <a:buNone/>
            </a:pPr>
            <a:r>
              <a:rPr lang="en-US" altLang="en-US" sz="2400" dirty="0">
                <a:latin typeface="Arial" charset="0"/>
                <a:cs typeface="Arial" charset="0"/>
              </a:rPr>
              <a:t>	There are two symmetric cases to those we have examined:</a:t>
            </a:r>
          </a:p>
          <a:p>
            <a:pPr lvl="1"/>
            <a:r>
              <a:rPr lang="en-US" altLang="en-US" sz="2400" dirty="0">
                <a:latin typeface="Arial" charset="0"/>
                <a:cs typeface="Arial" charset="0"/>
              </a:rPr>
              <a:t>Insertions into the right-right sub-tree</a:t>
            </a:r>
          </a:p>
          <a:p>
            <a:pPr lvl="1"/>
            <a:endParaRPr lang="en-US" altLang="en-US" sz="2400" dirty="0">
              <a:latin typeface="Arial" charset="0"/>
              <a:cs typeface="Arial" charset="0"/>
            </a:endParaRPr>
          </a:p>
          <a:p>
            <a:pPr lvl="1"/>
            <a:endParaRPr lang="en-US" altLang="en-US" sz="2400" dirty="0">
              <a:latin typeface="Arial" charset="0"/>
              <a:cs typeface="Arial" charset="0"/>
            </a:endParaRPr>
          </a:p>
          <a:p>
            <a:pPr lvl="1"/>
            <a:endParaRPr lang="en-US" altLang="en-US" sz="2400" dirty="0">
              <a:latin typeface="Arial" charset="0"/>
              <a:cs typeface="Arial" charset="0"/>
            </a:endParaRPr>
          </a:p>
          <a:p>
            <a:pPr lvl="1">
              <a:buNone/>
            </a:pPr>
            <a:endParaRPr lang="en-US" altLang="en-US" sz="2400" dirty="0">
              <a:latin typeface="Arial" charset="0"/>
              <a:cs typeface="Arial" charset="0"/>
            </a:endParaRPr>
          </a:p>
          <a:p>
            <a:pPr lvl="1">
              <a:buNone/>
            </a:pPr>
            <a:endParaRPr lang="en-US" altLang="en-US" sz="2400" dirty="0">
              <a:latin typeface="Arial" charset="0"/>
              <a:cs typeface="Arial" charset="0"/>
            </a:endParaRPr>
          </a:p>
          <a:p>
            <a:pPr lvl="1">
              <a:buNone/>
            </a:pPr>
            <a:r>
              <a:rPr lang="en-US" altLang="en-US" sz="2400" dirty="0">
                <a:latin typeface="Arial" charset="0"/>
                <a:cs typeface="Arial" charset="0"/>
              </a:rPr>
              <a:t>-- Insertions into either the right-left sub-tree </a:t>
            </a:r>
          </a:p>
        </p:txBody>
      </p:sp>
      <p:pic>
        <p:nvPicPr>
          <p:cNvPr id="83970" name="Picture 2" descr="C:\Users\dwharder\Desktop\a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2651" y="4911121"/>
            <a:ext cx="6357701" cy="1858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971" name="Picture 3" descr="C:\Users\dwharder\Desktop\a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7939" y="2073688"/>
            <a:ext cx="6162413" cy="1862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7437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can we make a BST efficient?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49" y="1825625"/>
            <a:ext cx="8328919" cy="4351338"/>
          </a:xfrm>
        </p:spPr>
        <p:txBody>
          <a:bodyPr>
            <a:normAutofit/>
          </a:bodyPr>
          <a:lstStyle/>
          <a:p>
            <a:pPr marL="400050" indent="-400050">
              <a:buNone/>
            </a:pPr>
            <a:r>
              <a:rPr lang="en-US" i="1" dirty="0"/>
              <a:t>Observation</a:t>
            </a:r>
          </a:p>
          <a:p>
            <a:pPr marL="0" indent="0">
              <a:buNone/>
            </a:pPr>
            <a:endParaRPr lang="en-US" i="1" dirty="0">
              <a:sym typeface="Symbol" pitchFamily="18" charset="2"/>
            </a:endParaRPr>
          </a:p>
          <a:p>
            <a:pPr marL="0" indent="0">
              <a:buNone/>
            </a:pPr>
            <a:endParaRPr lang="en-US" dirty="0">
              <a:sym typeface="Symbol" pitchFamily="18" charset="2"/>
            </a:endParaRPr>
          </a:p>
          <a:p>
            <a:pPr marL="400050" indent="-400050">
              <a:buNone/>
            </a:pPr>
            <a:r>
              <a:rPr lang="en-US" i="1" dirty="0">
                <a:sym typeface="Symbol" pitchFamily="18" charset="2"/>
              </a:rPr>
              <a:t>Solution</a:t>
            </a:r>
            <a:r>
              <a:rPr lang="en-US" dirty="0">
                <a:sym typeface="Symbol" pitchFamily="18" charset="2"/>
              </a:rPr>
              <a:t>:  Require a </a:t>
            </a:r>
            <a:r>
              <a:rPr lang="en-US" b="1" dirty="0">
                <a:solidFill>
                  <a:schemeClr val="accent1"/>
                </a:solidFill>
                <a:sym typeface="Symbol" pitchFamily="18" charset="2"/>
              </a:rPr>
              <a:t>Balance Condition</a:t>
            </a:r>
            <a:r>
              <a:rPr lang="en-US" dirty="0">
                <a:solidFill>
                  <a:schemeClr val="accent1"/>
                </a:solidFill>
                <a:sym typeface="Symbol" pitchFamily="18" charset="2"/>
              </a:rPr>
              <a:t> </a:t>
            </a:r>
            <a:r>
              <a:rPr lang="en-US" dirty="0">
                <a:sym typeface="Symbol" pitchFamily="18" charset="2"/>
              </a:rPr>
              <a:t>that</a:t>
            </a:r>
          </a:p>
          <a:p>
            <a:pPr marL="400050" indent="-400050">
              <a:buFontTx/>
              <a:buAutoNum type="arabicPeriod"/>
            </a:pPr>
            <a:endParaRPr lang="en-US" dirty="0">
              <a:sym typeface="Symbol" pitchFamily="18" charset="2"/>
            </a:endParaRPr>
          </a:p>
          <a:p>
            <a:pPr marL="400050" indent="-400050">
              <a:buFontTx/>
              <a:buAutoNum type="arabicPeriod"/>
            </a:pPr>
            <a:endParaRPr lang="en-US" b="1" dirty="0">
              <a:solidFill>
                <a:schemeClr val="accent1"/>
              </a:solidFill>
              <a:sym typeface="Symbol" pitchFamily="18" charset="2"/>
            </a:endParaRPr>
          </a:p>
          <a:p>
            <a:pPr marL="400050" indent="-400050">
              <a:buFontTx/>
              <a:buAutoNum type="arabicPeriod"/>
            </a:pPr>
            <a:endParaRPr lang="en-US" b="1" dirty="0">
              <a:solidFill>
                <a:schemeClr val="accent1"/>
              </a:solidFill>
            </a:endParaRPr>
          </a:p>
          <a:p>
            <a:pPr marL="257175" indent="-257175"/>
            <a:r>
              <a:rPr lang="en-US" dirty="0"/>
              <a:t>When we </a:t>
            </a:r>
            <a:r>
              <a:rPr lang="en-US" dirty="0">
                <a:solidFill>
                  <a:schemeClr val="accent1"/>
                </a:solidFill>
              </a:rPr>
              <a:t>build </a:t>
            </a:r>
            <a:r>
              <a:rPr lang="en-US" dirty="0"/>
              <a:t>the tree, make sure it’s balanced. </a:t>
            </a:r>
            <a:endParaRPr lang="en-US" sz="1200" dirty="0"/>
          </a:p>
          <a:p>
            <a:pPr marL="257175" indent="-257175"/>
            <a:r>
              <a:rPr lang="en-US" dirty="0">
                <a:solidFill>
                  <a:schemeClr val="accent1"/>
                </a:solidFill>
              </a:rPr>
              <a:t>BUT</a:t>
            </a:r>
            <a:r>
              <a:rPr lang="en-US" dirty="0"/>
              <a:t>…Balancing a tree </a:t>
            </a:r>
            <a:r>
              <a:rPr lang="en-US" dirty="0">
                <a:solidFill>
                  <a:schemeClr val="accent1"/>
                </a:solidFill>
              </a:rPr>
              <a:t>only</a:t>
            </a:r>
            <a:r>
              <a:rPr lang="en-US" dirty="0"/>
              <a:t> at build time is insufficient.</a:t>
            </a:r>
            <a:endParaRPr lang="en-US" sz="1200" dirty="0"/>
          </a:p>
          <a:p>
            <a:pPr marL="257175" indent="-257175"/>
            <a:r>
              <a:rPr lang="en-US" dirty="0"/>
              <a:t>We also need to also </a:t>
            </a:r>
            <a:r>
              <a:rPr lang="en-US" dirty="0">
                <a:solidFill>
                  <a:schemeClr val="accent1"/>
                </a:solidFill>
              </a:rPr>
              <a:t>keep</a:t>
            </a:r>
            <a:r>
              <a:rPr lang="en-US" dirty="0"/>
              <a:t> the tree balanced as we perform operations.</a:t>
            </a:r>
            <a:endParaRPr lang="en-US" b="1" dirty="0">
              <a:latin typeface="Courier New" pitchFamily="49" charset="0"/>
              <a:cs typeface="Courier New" pitchFamily="49" charset="0"/>
            </a:endParaRPr>
          </a:p>
          <a:p>
            <a:pPr marL="400050" indent="-400050">
              <a:buFontTx/>
              <a:buAutoNum type="arabicPeriod"/>
            </a:pPr>
            <a:endParaRPr lang="en-US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8278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More examples : Insertion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Consider this AVL tree</a:t>
            </a:r>
          </a:p>
          <a:p>
            <a:endParaRPr lang="en-CA" dirty="0"/>
          </a:p>
        </p:txBody>
      </p:sp>
      <p:pic>
        <p:nvPicPr>
          <p:cNvPr id="4" name="Picture 30" descr="C:\Users\dwharder\Desktop\a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86" y="2708920"/>
            <a:ext cx="9013718" cy="1987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730867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Insertion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Insert 73</a:t>
            </a:r>
          </a:p>
        </p:txBody>
      </p:sp>
      <p:pic>
        <p:nvPicPr>
          <p:cNvPr id="4" name="Picture 2" descr="C:\Users\dwharder\Desktop\a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86" y="2708920"/>
            <a:ext cx="9013718" cy="1987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75875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Insertion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The node 81 is unbalanced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A left-left imbalance</a:t>
            </a:r>
          </a:p>
          <a:p>
            <a:pPr marL="457200" lvl="1" indent="0">
              <a:buNone/>
            </a:pPr>
            <a:endParaRPr lang="en-US" altLang="en-US" dirty="0">
              <a:latin typeface="Arial" charset="0"/>
              <a:cs typeface="Arial" charset="0"/>
            </a:endParaRPr>
          </a:p>
        </p:txBody>
      </p:sp>
      <p:pic>
        <p:nvPicPr>
          <p:cNvPr id="4" name="Picture 3" descr="C:\Users\dwharder\Desktop\a3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86" y="2708920"/>
            <a:ext cx="9013718" cy="1987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648010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Insertion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The node 81 is unbalanced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A left-left imbalance</a:t>
            </a:r>
          </a:p>
          <a:p>
            <a:pPr marL="457200" lvl="1" indent="0">
              <a:buNone/>
            </a:pPr>
            <a:endParaRPr lang="en-US" altLang="en-US" dirty="0">
              <a:latin typeface="Arial" charset="0"/>
              <a:cs typeface="Arial" charset="0"/>
            </a:endParaRPr>
          </a:p>
        </p:txBody>
      </p:sp>
      <p:pic>
        <p:nvPicPr>
          <p:cNvPr id="4" name="Picture 3" descr="C:\Users\dwharder\Desktop\a3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86" y="2708920"/>
            <a:ext cx="9013718" cy="1987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C:\Users\dwharder\Desktop\yw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937" y="4581128"/>
            <a:ext cx="1889125" cy="1604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0786473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Insertion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The node 81 is unbalanced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A left-left imbalance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Promote the intermediate node to the imbalanced node</a:t>
            </a:r>
          </a:p>
          <a:p>
            <a:pPr marL="457200" lvl="1" indent="0">
              <a:buNone/>
            </a:pPr>
            <a:endParaRPr lang="en-US" altLang="en-US" dirty="0">
              <a:latin typeface="Arial" charset="0"/>
              <a:cs typeface="Arial" charset="0"/>
            </a:endParaRPr>
          </a:p>
        </p:txBody>
      </p:sp>
      <p:pic>
        <p:nvPicPr>
          <p:cNvPr id="4" name="Picture 3" descr="C:\Users\dwharder\Desktop\a3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86" y="2708920"/>
            <a:ext cx="9013718" cy="1987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9" descr="C:\Users\dwharder\Desktop\y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9003" y="4584221"/>
            <a:ext cx="1889125" cy="1604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9513678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:\Users\dwharder\Desktop\a3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86" y="4256839"/>
            <a:ext cx="9013718" cy="1987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Insertion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The node 81 is unbalanced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A left-left imbalance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Promote the intermediate node to the imbalanced node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75 is that node</a:t>
            </a:r>
          </a:p>
          <a:p>
            <a:pPr lvl="1"/>
            <a:endParaRPr lang="en-US" altLang="en-US" dirty="0">
              <a:latin typeface="Arial" charset="0"/>
              <a:cs typeface="Arial" charset="0"/>
            </a:endParaRPr>
          </a:p>
          <a:p>
            <a:pPr marL="457200" lvl="1" indent="0">
              <a:buNone/>
            </a:pPr>
            <a:endParaRPr lang="en-US" altLang="en-US" dirty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5487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:\Users\dwharder\Desktop\a4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98" y="4436804"/>
            <a:ext cx="9013718" cy="1987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Insertion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The node 81 is unbalanced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A left-left imbalance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Promote the intermediate node to the imbalanced node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75 is that node</a:t>
            </a:r>
          </a:p>
        </p:txBody>
      </p:sp>
    </p:spTree>
    <p:extLst>
      <p:ext uri="{BB962C8B-B14F-4D97-AF65-F5344CB8AC3E}">
        <p14:creationId xmlns:p14="http://schemas.microsoft.com/office/powerpoint/2010/main" val="340132439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Insertion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The tree is AVL balanced</a:t>
            </a:r>
          </a:p>
        </p:txBody>
      </p:sp>
      <p:pic>
        <p:nvPicPr>
          <p:cNvPr id="4" name="Picture 5" descr="C:\Users\dwharder\Desktop\a5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86" y="2708920"/>
            <a:ext cx="9013718" cy="1987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731437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Insertion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Insert 77</a:t>
            </a:r>
          </a:p>
        </p:txBody>
      </p:sp>
      <p:pic>
        <p:nvPicPr>
          <p:cNvPr id="4" name="Picture 6" descr="C:\Users\dwharder\Desktop\a6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86" y="2708920"/>
            <a:ext cx="9013718" cy="1987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731850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Insertion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The node 87 is unbalanced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A left-right imbalance</a:t>
            </a:r>
          </a:p>
        </p:txBody>
      </p:sp>
      <p:pic>
        <p:nvPicPr>
          <p:cNvPr id="4" name="Picture 7" descr="C:\Users\dwharder\Desktop\a7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86" y="2708920"/>
            <a:ext cx="9013718" cy="1987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23190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en-US" altLang="en-US" dirty="0">
              <a:latin typeface="Arial" charset="0"/>
              <a:cs typeface="Arial" charset="0"/>
            </a:endParaRP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altLang="en-US" dirty="0">
                <a:latin typeface="Arial" charset="0"/>
                <a:cs typeface="Arial" charset="0"/>
              </a:rPr>
              <a:t>Binary search trees store linearly ordered data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Best case height:	  </a:t>
            </a:r>
            <a:r>
              <a:rPr lang="en-US" altLang="en-US" b="1" dirty="0">
                <a:latin typeface="Symbol" pitchFamily="18" charset="2"/>
                <a:cs typeface="Arial" charset="0"/>
              </a:rPr>
              <a:t>O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(log(</a:t>
            </a:r>
            <a:r>
              <a:rPr lang="en-US" altLang="en-US" i="1" dirty="0">
                <a:latin typeface="Times New Roman" pitchFamily="18" charset="0"/>
                <a:cs typeface="Arial" charset="0"/>
              </a:rPr>
              <a:t>n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))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Worst case height: </a:t>
            </a:r>
            <a:r>
              <a:rPr lang="en-US" altLang="en-US" b="1" dirty="0" err="1">
                <a:latin typeface="Times New Roman" pitchFamily="18" charset="0"/>
                <a:cs typeface="Arial" charset="0"/>
              </a:rPr>
              <a:t>O</a:t>
            </a:r>
            <a:r>
              <a:rPr lang="en-US" altLang="en-US" dirty="0" err="1">
                <a:latin typeface="Times New Roman" pitchFamily="18" charset="0"/>
                <a:cs typeface="Arial" charset="0"/>
              </a:rPr>
              <a:t>(</a:t>
            </a:r>
            <a:r>
              <a:rPr lang="en-US" altLang="en-US" i="1" dirty="0" err="1">
                <a:latin typeface="Times New Roman" pitchFamily="18" charset="0"/>
                <a:cs typeface="Arial" charset="0"/>
              </a:rPr>
              <a:t>n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)</a:t>
            </a:r>
            <a:r>
              <a:rPr lang="en-US" altLang="en-US" dirty="0">
                <a:latin typeface="Arial" charset="0"/>
                <a:cs typeface="Arial" charset="0"/>
              </a:rPr>
              <a:t> </a:t>
            </a:r>
          </a:p>
          <a:p>
            <a:pPr>
              <a:buFont typeface="Arial" charset="0"/>
              <a:buNone/>
            </a:pPr>
            <a:endParaRPr lang="en-US" altLang="en-US" dirty="0">
              <a:latin typeface="Arial" charset="0"/>
              <a:cs typeface="Arial" charset="0"/>
            </a:endParaRPr>
          </a:p>
          <a:p>
            <a:pPr>
              <a:buFont typeface="Arial" charset="0"/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Requirement: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Define and maintain a </a:t>
            </a:r>
            <a:r>
              <a:rPr lang="en-US" altLang="en-US" i="1" dirty="0">
                <a:latin typeface="Arial" charset="0"/>
                <a:cs typeface="Arial" charset="0"/>
              </a:rPr>
              <a:t>balance</a:t>
            </a:r>
            <a:r>
              <a:rPr lang="en-US" altLang="en-US" dirty="0">
                <a:latin typeface="Arial" charset="0"/>
                <a:cs typeface="Arial" charset="0"/>
              </a:rPr>
              <a:t> to ensure </a:t>
            </a:r>
            <a:r>
              <a:rPr lang="en-US" altLang="en-US" b="1" dirty="0">
                <a:latin typeface="Symbol" pitchFamily="18" charset="2"/>
                <a:cs typeface="Arial" charset="0"/>
              </a:rPr>
              <a:t>O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(log(</a:t>
            </a:r>
            <a:r>
              <a:rPr lang="en-US" altLang="en-US" i="1" dirty="0">
                <a:latin typeface="Times New Roman" pitchFamily="18" charset="0"/>
                <a:cs typeface="Arial" charset="0"/>
              </a:rPr>
              <a:t>n</a:t>
            </a:r>
            <a:r>
              <a:rPr lang="en-US" altLang="en-US" dirty="0">
                <a:latin typeface="Times New Roman" pitchFamily="18" charset="0"/>
                <a:cs typeface="Arial" charset="0"/>
              </a:rPr>
              <a:t>))</a:t>
            </a:r>
            <a:r>
              <a:rPr lang="en-US" altLang="en-US" dirty="0">
                <a:latin typeface="Arial" charset="0"/>
                <a:cs typeface="Arial" charset="0"/>
              </a:rPr>
              <a:t> height  </a:t>
            </a:r>
            <a:endParaRPr lang="en-US" altLang="en-US" dirty="0">
              <a:latin typeface="Times New Roman" pitchFamily="18" charset="0"/>
              <a:cs typeface="Arial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7F6B773-7DEB-4629-B01C-38C5E53F8A82}"/>
              </a:ext>
            </a:extLst>
          </p:cNvPr>
          <p:cNvSpPr/>
          <p:nvPr/>
        </p:nvSpPr>
        <p:spPr>
          <a:xfrm>
            <a:off x="1247312" y="6106277"/>
            <a:ext cx="714208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https://en.wikipedia.org/wiki/Self-balancing_binary_search_tree</a:t>
            </a:r>
          </a:p>
        </p:txBody>
      </p:sp>
    </p:spTree>
    <p:extLst>
      <p:ext uri="{BB962C8B-B14F-4D97-AF65-F5344CB8AC3E}">
        <p14:creationId xmlns:p14="http://schemas.microsoft.com/office/powerpoint/2010/main" val="61924926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Insertion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The node 87 is unbalanced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A left-right imbalance</a:t>
            </a:r>
          </a:p>
        </p:txBody>
      </p:sp>
      <p:pic>
        <p:nvPicPr>
          <p:cNvPr id="4" name="Picture 7" descr="C:\Users\dwharder\Desktop\a7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86" y="2708920"/>
            <a:ext cx="9013718" cy="1987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7" descr="C:\Users\dwharder\Desktop\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8575" y="4437112"/>
            <a:ext cx="1606550" cy="1604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8880994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Insertion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The node 87 is unbalanced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A left-right imbalance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Promote the intermediate node to the imbalanced node</a:t>
            </a:r>
          </a:p>
        </p:txBody>
      </p:sp>
      <p:pic>
        <p:nvPicPr>
          <p:cNvPr id="4" name="Picture 7" descr="C:\Users\dwharder\Desktop\a7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86" y="2708920"/>
            <a:ext cx="9013718" cy="1987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C:\Users\dwharder\Desktop\k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9888" y="4437112"/>
            <a:ext cx="1606550" cy="1604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0558089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C:\Users\dwharder\Desktop\a7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52" y="4182999"/>
            <a:ext cx="9013718" cy="1987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Insertion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The node 87 is unbalanced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A left-right imbalance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Promote the intermediate node to the imbalanced node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81 is that value</a:t>
            </a:r>
          </a:p>
          <a:p>
            <a:pPr lvl="1"/>
            <a:endParaRPr lang="en-US" altLang="en-US" dirty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7727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 descr="C:\Users\dwharder\Desktop\a8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50" y="4212535"/>
            <a:ext cx="9013718" cy="1987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Insertion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The node 87 is unbalanced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A left-right imbalance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Promote the intermediate node to the imbalanced node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81 is that value</a:t>
            </a:r>
          </a:p>
        </p:txBody>
      </p:sp>
    </p:spTree>
    <p:extLst>
      <p:ext uri="{BB962C8B-B14F-4D97-AF65-F5344CB8AC3E}">
        <p14:creationId xmlns:p14="http://schemas.microsoft.com/office/powerpoint/2010/main" val="116734639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Insertion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The tree is balanced</a:t>
            </a:r>
          </a:p>
        </p:txBody>
      </p:sp>
      <p:pic>
        <p:nvPicPr>
          <p:cNvPr id="4" name="Picture 9" descr="C:\Users\dwharder\Desktop\a9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86" y="2708920"/>
            <a:ext cx="9013718" cy="1987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23232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Insertion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Insert 76</a:t>
            </a:r>
          </a:p>
        </p:txBody>
      </p:sp>
      <p:pic>
        <p:nvPicPr>
          <p:cNvPr id="4" name="Picture 10" descr="C:\Users\dwharder\Desktop\a10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86" y="2708920"/>
            <a:ext cx="9013718" cy="1987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192850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Insertion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The node 78 is unbalanced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A left-left imbalance</a:t>
            </a:r>
          </a:p>
        </p:txBody>
      </p:sp>
      <p:pic>
        <p:nvPicPr>
          <p:cNvPr id="4" name="Picture 11" descr="C:\Users\dwharder\Desktop\a1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86" y="2708920"/>
            <a:ext cx="9013718" cy="1987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273054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Insertion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The node 78 is unbalanced</a:t>
            </a:r>
          </a:p>
          <a:p>
            <a:pPr lvl="1"/>
            <a:r>
              <a:rPr lang="en-US" altLang="en-US" dirty="0">
                <a:latin typeface="Arial" charset="0"/>
                <a:cs typeface="Arial" charset="0"/>
              </a:rPr>
              <a:t>Promote 77</a:t>
            </a:r>
          </a:p>
        </p:txBody>
      </p:sp>
      <p:pic>
        <p:nvPicPr>
          <p:cNvPr id="4" name="Picture 1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4787" y="2708920"/>
            <a:ext cx="9013715" cy="1987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448258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Insertion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Again, balanced</a:t>
            </a:r>
          </a:p>
        </p:txBody>
      </p:sp>
      <p:pic>
        <p:nvPicPr>
          <p:cNvPr id="4" name="Picture 13" descr="C:\Users\dwharder\Desktop\a13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86" y="2708920"/>
            <a:ext cx="9013718" cy="1987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187513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Insertion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en-US" dirty="0">
                <a:latin typeface="Arial" charset="0"/>
                <a:cs typeface="Arial" charset="0"/>
              </a:rPr>
              <a:t>	Insert 80</a:t>
            </a:r>
          </a:p>
        </p:txBody>
      </p:sp>
      <p:pic>
        <p:nvPicPr>
          <p:cNvPr id="4" name="Picture 14" descr="C:\Users\dwharder\Desktop\a14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86" y="2708920"/>
            <a:ext cx="9013718" cy="1987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743056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10506</TotalTime>
  <Words>1664</Words>
  <Application>Microsoft Office PowerPoint</Application>
  <PresentationFormat>On-screen Show (4:3)</PresentationFormat>
  <Paragraphs>652</Paragraphs>
  <Slides>142</Slides>
  <Notes>50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142</vt:i4>
      </vt:variant>
    </vt:vector>
  </HeadingPairs>
  <TitlesOfParts>
    <vt:vector size="152" baseType="lpstr">
      <vt:lpstr>Arial</vt:lpstr>
      <vt:lpstr>Calibri</vt:lpstr>
      <vt:lpstr>Calibri Light</vt:lpstr>
      <vt:lpstr>Courier New</vt:lpstr>
      <vt:lpstr>Symbol</vt:lpstr>
      <vt:lpstr>Times</vt:lpstr>
      <vt:lpstr>Times New Roman</vt:lpstr>
      <vt:lpstr>Office Theme</vt:lpstr>
      <vt:lpstr>1_Office Theme</vt:lpstr>
      <vt:lpstr>Equation</vt:lpstr>
      <vt:lpstr>AVL Trees</vt:lpstr>
      <vt:lpstr>PowerPoint Presentation</vt:lpstr>
      <vt:lpstr>Back to Binary Search Trees</vt:lpstr>
      <vt:lpstr>Building BST</vt:lpstr>
      <vt:lpstr>Building BST</vt:lpstr>
      <vt:lpstr>Balancing Binary Search Trees</vt:lpstr>
      <vt:lpstr>BST: Efficiency of Operations?</vt:lpstr>
      <vt:lpstr>How can we make a BST efficient?</vt:lpstr>
      <vt:lpstr>PowerPoint Presentation</vt:lpstr>
      <vt:lpstr>Prototypical Examples</vt:lpstr>
      <vt:lpstr>Prototypical Examples</vt:lpstr>
      <vt:lpstr>Prototypical Examples</vt:lpstr>
      <vt:lpstr>Prototypical Examples</vt:lpstr>
      <vt:lpstr>Prototypical Examples</vt:lpstr>
      <vt:lpstr>Prototypical Examples</vt:lpstr>
      <vt:lpstr>Prototypical Examples</vt:lpstr>
      <vt:lpstr>Prototypical Examples</vt:lpstr>
      <vt:lpstr>AVL Tree (Bonus material: etymology)</vt:lpstr>
      <vt:lpstr>AVL Trees</vt:lpstr>
      <vt:lpstr>AVL Trees</vt:lpstr>
      <vt:lpstr>Definition for Balance</vt:lpstr>
      <vt:lpstr>The AVL Tree Data Structure</vt:lpstr>
      <vt:lpstr>Example #1: Is this an AVL Tree?</vt:lpstr>
      <vt:lpstr>Example #2: Is this an AVL Tree?</vt:lpstr>
      <vt:lpstr>AVL Trees</vt:lpstr>
      <vt:lpstr>AVL Trees</vt:lpstr>
      <vt:lpstr>AVL Trees</vt:lpstr>
      <vt:lpstr>AVL Trees</vt:lpstr>
      <vt:lpstr>AVL Trees</vt:lpstr>
      <vt:lpstr>Height of an AVL Tree</vt:lpstr>
      <vt:lpstr>Maintaining Balance: Case 2</vt:lpstr>
      <vt:lpstr>Height of an AVL Tree</vt:lpstr>
      <vt:lpstr>Height of an AVL Tree</vt:lpstr>
      <vt:lpstr>Height of an AVL Tree</vt:lpstr>
      <vt:lpstr>Fibonacci Numbers</vt:lpstr>
      <vt:lpstr>Height of an AVL Tree</vt:lpstr>
      <vt:lpstr>Height of an AVL Tree</vt:lpstr>
      <vt:lpstr>AVL tree operations</vt:lpstr>
      <vt:lpstr>Maintaining Balance</vt:lpstr>
      <vt:lpstr>Maintaining Balance</vt:lpstr>
      <vt:lpstr>Maintaining Balance</vt:lpstr>
      <vt:lpstr>Maintaining Balance</vt:lpstr>
      <vt:lpstr>Maintaining Balance</vt:lpstr>
      <vt:lpstr>Maintaining Balance</vt:lpstr>
      <vt:lpstr>Maintaining Balance</vt:lpstr>
      <vt:lpstr>Maintaining Balance</vt:lpstr>
      <vt:lpstr>Maintaining Balance</vt:lpstr>
      <vt:lpstr>Maintaining Balance</vt:lpstr>
      <vt:lpstr>Maintaining Balance</vt:lpstr>
      <vt:lpstr>Maintaining Balance</vt:lpstr>
      <vt:lpstr>Maintaining Balance</vt:lpstr>
      <vt:lpstr>Maintaining Balance</vt:lpstr>
      <vt:lpstr>Maintaining Balance</vt:lpstr>
      <vt:lpstr>Maintaining Balance</vt:lpstr>
      <vt:lpstr>Case 1 setup</vt:lpstr>
      <vt:lpstr>Maintaining Balance: Case 1</vt:lpstr>
      <vt:lpstr>Maintaining Balance: Case 1</vt:lpstr>
      <vt:lpstr>Maintaining Balance: Case 1</vt:lpstr>
      <vt:lpstr>Maintaining Balance: Case 1</vt:lpstr>
      <vt:lpstr>Maintaining Balance: Case 1</vt:lpstr>
      <vt:lpstr>Maintaining Balance: Case 1</vt:lpstr>
      <vt:lpstr>Maintaining Balance: Case 1</vt:lpstr>
      <vt:lpstr>Maintaining Balance: Case 1</vt:lpstr>
      <vt:lpstr>More Examples</vt:lpstr>
      <vt:lpstr>Maintaining Balance: Case 2</vt:lpstr>
      <vt:lpstr>Maintaining Balance: Case 2</vt:lpstr>
      <vt:lpstr>Maintaining Balance: Case 2</vt:lpstr>
      <vt:lpstr>Maintaining Balance: Case 2</vt:lpstr>
      <vt:lpstr>Maintaining Balance: Case 2</vt:lpstr>
      <vt:lpstr>Maintaining Balance: Case 2</vt:lpstr>
      <vt:lpstr>Maintaining Balance: Case 2</vt:lpstr>
      <vt:lpstr>Maintaining Balance: Case 2</vt:lpstr>
      <vt:lpstr>Maintaining Balance: Case 2</vt:lpstr>
      <vt:lpstr>Maintaining Balance: Case 2</vt:lpstr>
      <vt:lpstr>Maintaining Balance: Case 2</vt:lpstr>
      <vt:lpstr>Maintaining Balance: Case 2</vt:lpstr>
      <vt:lpstr>Maintaining Balance: Case 2</vt:lpstr>
      <vt:lpstr>Maintaining Balance: Case 2</vt:lpstr>
      <vt:lpstr>Maintaining balance:  Summary</vt:lpstr>
      <vt:lpstr>More examples : Insertion</vt:lpstr>
      <vt:lpstr>Insertion</vt:lpstr>
      <vt:lpstr>Insertion</vt:lpstr>
      <vt:lpstr>Insertion</vt:lpstr>
      <vt:lpstr>Insertion</vt:lpstr>
      <vt:lpstr>Insertion</vt:lpstr>
      <vt:lpstr>Insertion</vt:lpstr>
      <vt:lpstr>Insertion</vt:lpstr>
      <vt:lpstr>Insertion</vt:lpstr>
      <vt:lpstr>Insertion</vt:lpstr>
      <vt:lpstr>Insertion</vt:lpstr>
      <vt:lpstr>Insertion</vt:lpstr>
      <vt:lpstr>Insertion</vt:lpstr>
      <vt:lpstr>Insertion</vt:lpstr>
      <vt:lpstr>Insertion</vt:lpstr>
      <vt:lpstr>Insertion</vt:lpstr>
      <vt:lpstr>Insertion</vt:lpstr>
      <vt:lpstr>Insertion</vt:lpstr>
      <vt:lpstr>Insertion</vt:lpstr>
      <vt:lpstr>Insertion</vt:lpstr>
      <vt:lpstr>Insertion</vt:lpstr>
      <vt:lpstr>Insertion</vt:lpstr>
      <vt:lpstr>Insertion</vt:lpstr>
      <vt:lpstr>Insertion</vt:lpstr>
      <vt:lpstr>Insertion</vt:lpstr>
      <vt:lpstr>Insertion</vt:lpstr>
      <vt:lpstr>Insertion</vt:lpstr>
      <vt:lpstr>Insertion</vt:lpstr>
      <vt:lpstr>Insertion</vt:lpstr>
      <vt:lpstr>Insertion</vt:lpstr>
      <vt:lpstr>Insertion</vt:lpstr>
      <vt:lpstr>Insertion</vt:lpstr>
      <vt:lpstr>Insertion</vt:lpstr>
      <vt:lpstr>Insertion</vt:lpstr>
      <vt:lpstr>Insertion</vt:lpstr>
      <vt:lpstr>Insertion</vt:lpstr>
      <vt:lpstr>Insertion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Implementation</vt:lpstr>
      <vt:lpstr>Insertion in AVL Trees</vt:lpstr>
      <vt:lpstr>Delete</vt:lpstr>
      <vt:lpstr>Delete in BST</vt:lpstr>
      <vt:lpstr>Delete</vt:lpstr>
      <vt:lpstr>Delete</vt:lpstr>
      <vt:lpstr>Delete</vt:lpstr>
      <vt:lpstr>Delete</vt:lpstr>
      <vt:lpstr>Delete</vt:lpstr>
      <vt:lpstr>Delete</vt:lpstr>
      <vt:lpstr>Delete</vt:lpstr>
      <vt:lpstr>Delete</vt:lpstr>
      <vt:lpstr>Delete</vt:lpstr>
      <vt:lpstr>Delete</vt:lpstr>
      <vt:lpstr>Erase</vt:lpstr>
      <vt:lpstr>Delete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AVL Trees</dc:title>
  <dc:creator>Shweta Agrawal</dc:creator>
  <cp:lastModifiedBy>Mahdi Ebi</cp:lastModifiedBy>
  <cp:revision>61</cp:revision>
  <cp:lastPrinted>2020-07-20T19:47:07Z</cp:lastPrinted>
  <dcterms:created xsi:type="dcterms:W3CDTF">2014-08-18T09:38:55Z</dcterms:created>
  <dcterms:modified xsi:type="dcterms:W3CDTF">2020-07-23T19:38:52Z</dcterms:modified>
</cp:coreProperties>
</file>